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rels" ContentType="application/vnd.openxmlformats-package.relationships+xml"/>
  <Default Extension="mp4" ContentType="video/unknown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trictFirstAndLastChars="0" embedTrueTypeFonts="1" saveSubsetFonts="1" autoCompressPictures="0">
  <p:sldMasterIdLst>
    <p:sldMasterId id="2147483654" r:id="rId1"/>
  </p:sldMasterIdLst>
  <p:notesMasterIdLst>
    <p:notesMasterId r:id="rId64"/>
  </p:notesMasterIdLst>
  <p:sldIdLst>
    <p:sldId id="344" r:id="rId2"/>
    <p:sldId id="257" r:id="rId3"/>
    <p:sldId id="258" r:id="rId4"/>
    <p:sldId id="259" r:id="rId5"/>
    <p:sldId id="324" r:id="rId6"/>
    <p:sldId id="327" r:id="rId7"/>
    <p:sldId id="332" r:id="rId8"/>
    <p:sldId id="341" r:id="rId9"/>
    <p:sldId id="340" r:id="rId10"/>
    <p:sldId id="342" r:id="rId11"/>
    <p:sldId id="345" r:id="rId12"/>
    <p:sldId id="262" r:id="rId13"/>
    <p:sldId id="263" r:id="rId14"/>
    <p:sldId id="264" r:id="rId15"/>
    <p:sldId id="265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1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</p:sldIdLst>
  <p:sldSz cx="9144000" cy="6858000" type="screen4x3"/>
  <p:notesSz cx="7010400" cy="9296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2F242CC4-D5A2-4C4D-8ECF-BD1F84E54BB7}">
  <a:tblStyle styleId="{2F242CC4-D5A2-4C4D-8ECF-BD1F84E54BB7}" styleName="Table_0">
    <a:wholeTbl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38" autoAdjust="0"/>
    <p:restoredTop sz="94660"/>
  </p:normalViewPr>
  <p:slideViewPr>
    <p:cSldViewPr snapToGrid="0" snapToObjects="1">
      <p:cViewPr varScale="1">
        <p:scale>
          <a:sx n="103" d="100"/>
          <a:sy n="103" d="100"/>
        </p:scale>
        <p:origin x="-116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notesMaster" Target="notesMasters/notesMaster1.xml"/><Relationship Id="rId65" Type="http://schemas.openxmlformats.org/officeDocument/2006/relationships/printerSettings" Target="printerSettings/printerSettings1.bin"/><Relationship Id="rId66" Type="http://schemas.openxmlformats.org/officeDocument/2006/relationships/presProps" Target="presProps.xml"/><Relationship Id="rId67" Type="http://schemas.openxmlformats.org/officeDocument/2006/relationships/viewProps" Target="viewProps.xml"/><Relationship Id="rId68" Type="http://schemas.openxmlformats.org/officeDocument/2006/relationships/theme" Target="theme/theme1.xml"/><Relationship Id="rId69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1EFFDD-7D6A-4853-A6B9-68C47E9E3F99}" type="doc">
      <dgm:prSet loTypeId="urn:microsoft.com/office/officeart/2005/8/layout/venn1" loCatId="relationship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5F9EFD4-4AF9-4116-96EB-349D2C724F17}">
      <dgm:prSet phldrT="[Text]"/>
      <dgm:spPr/>
      <dgm:t>
        <a:bodyPr/>
        <a:lstStyle/>
        <a:p>
          <a:r>
            <a:rPr lang="en-US" dirty="0"/>
            <a:t>Feasible</a:t>
          </a:r>
        </a:p>
      </dgm:t>
    </dgm:pt>
    <dgm:pt modelId="{DF23B9F5-B966-4CFF-83FF-55420E9A47B0}" type="parTrans" cxnId="{9338A5C5-3BD6-4AC5-92A0-C0127E9A750A}">
      <dgm:prSet/>
      <dgm:spPr/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E56DE5BF-F509-4A0D-8E0D-510EEB96B0F8}" type="sibTrans" cxnId="{9338A5C5-3BD6-4AC5-92A0-C0127E9A750A}">
      <dgm:prSet/>
      <dgm:spPr/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0AEA71A2-99C4-4DF9-91D0-8BED34195579}">
      <dgm:prSet phldrT="[Text]"/>
      <dgm:spPr/>
      <dgm:t>
        <a:bodyPr/>
        <a:lstStyle/>
        <a:p>
          <a:r>
            <a:rPr lang="en-US" dirty="0"/>
            <a:t>Profitable</a:t>
          </a:r>
        </a:p>
      </dgm:t>
    </dgm:pt>
    <dgm:pt modelId="{6A8F24AE-4E45-4592-99A8-711B2FF8CCE3}" type="parTrans" cxnId="{1875EB61-00F2-4FA8-8F5D-98AE14B1AC53}">
      <dgm:prSet/>
      <dgm:spPr/>
      <dgm:t>
        <a:bodyPr/>
        <a:lstStyle/>
        <a:p>
          <a:endParaRPr lang="en-US"/>
        </a:p>
      </dgm:t>
    </dgm:pt>
    <dgm:pt modelId="{8E0B720D-D0C8-4514-AE7C-13CABD6F35B2}" type="sibTrans" cxnId="{1875EB61-00F2-4FA8-8F5D-98AE14B1AC53}">
      <dgm:prSet/>
      <dgm:spPr/>
      <dgm:t>
        <a:bodyPr/>
        <a:lstStyle/>
        <a:p>
          <a:endParaRPr lang="en-US"/>
        </a:p>
      </dgm:t>
    </dgm:pt>
    <dgm:pt modelId="{6884610E-6077-4082-8DAB-B94DBF8EE86C}">
      <dgm:prSet phldrT="[Text]"/>
      <dgm:spPr/>
      <dgm:t>
        <a:bodyPr/>
        <a:lstStyle/>
        <a:p>
          <a:r>
            <a:rPr lang="en-US" dirty="0"/>
            <a:t>Desirable</a:t>
          </a:r>
        </a:p>
      </dgm:t>
    </dgm:pt>
    <dgm:pt modelId="{AA78DA62-A42E-4842-AAAF-7C2DF0E31365}" type="sibTrans" cxnId="{1F79CF35-1842-4BEC-AE9C-642721F0178F}">
      <dgm:prSet/>
      <dgm:spPr/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8968FE01-5C98-451B-B9AE-3DD968B383FD}" type="parTrans" cxnId="{1F79CF35-1842-4BEC-AE9C-642721F0178F}">
      <dgm:prSet/>
      <dgm:spPr/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79D504E7-905A-4EAA-B96A-1EC71AA257AE}" type="pres">
      <dgm:prSet presAssocID="{021EFFDD-7D6A-4853-A6B9-68C47E9E3F99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A28636F-66C9-4821-8B51-6D02CBC23504}" type="pres">
      <dgm:prSet presAssocID="{6884610E-6077-4082-8DAB-B94DBF8EE86C}" presName="circ1" presStyleLbl="vennNode1" presStyleIdx="0" presStyleCnt="3"/>
      <dgm:spPr/>
      <dgm:t>
        <a:bodyPr/>
        <a:lstStyle/>
        <a:p>
          <a:endParaRPr lang="en-US"/>
        </a:p>
      </dgm:t>
    </dgm:pt>
    <dgm:pt modelId="{9D8EB9C3-A4A7-4DD5-9288-55838DA33D44}" type="pres">
      <dgm:prSet presAssocID="{6884610E-6077-4082-8DAB-B94DBF8EE86C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F918AF-BE51-43F1-80CE-BD86D94C9C94}" type="pres">
      <dgm:prSet presAssocID="{55F9EFD4-4AF9-4116-96EB-349D2C724F17}" presName="circ2" presStyleLbl="vennNode1" presStyleIdx="1" presStyleCnt="3"/>
      <dgm:spPr/>
      <dgm:t>
        <a:bodyPr/>
        <a:lstStyle/>
        <a:p>
          <a:endParaRPr lang="en-US"/>
        </a:p>
      </dgm:t>
    </dgm:pt>
    <dgm:pt modelId="{35A8DE89-96E1-46BC-90B6-343643454B48}" type="pres">
      <dgm:prSet presAssocID="{55F9EFD4-4AF9-4116-96EB-349D2C724F17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71CF58-A475-472E-90E1-AA4A8952F800}" type="pres">
      <dgm:prSet presAssocID="{0AEA71A2-99C4-4DF9-91D0-8BED34195579}" presName="circ3" presStyleLbl="vennNode1" presStyleIdx="2" presStyleCnt="3"/>
      <dgm:spPr/>
      <dgm:t>
        <a:bodyPr/>
        <a:lstStyle/>
        <a:p>
          <a:endParaRPr lang="en-US"/>
        </a:p>
      </dgm:t>
    </dgm:pt>
    <dgm:pt modelId="{AE070E6E-EC7C-4112-9D45-69FA69F2C1FA}" type="pres">
      <dgm:prSet presAssocID="{0AEA71A2-99C4-4DF9-91D0-8BED34195579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4CF2320-EBFF-3844-BAEB-42500182EAA3}" type="presOf" srcId="{55F9EFD4-4AF9-4116-96EB-349D2C724F17}" destId="{35A8DE89-96E1-46BC-90B6-343643454B48}" srcOrd="1" destOrd="0" presId="urn:microsoft.com/office/officeart/2005/8/layout/venn1"/>
    <dgm:cxn modelId="{1F79CF35-1842-4BEC-AE9C-642721F0178F}" srcId="{021EFFDD-7D6A-4853-A6B9-68C47E9E3F99}" destId="{6884610E-6077-4082-8DAB-B94DBF8EE86C}" srcOrd="0" destOrd="0" parTransId="{8968FE01-5C98-451B-B9AE-3DD968B383FD}" sibTransId="{AA78DA62-A42E-4842-AAAF-7C2DF0E31365}"/>
    <dgm:cxn modelId="{297086F7-4EDC-7C4D-A739-78B5F45912D1}" type="presOf" srcId="{6884610E-6077-4082-8DAB-B94DBF8EE86C}" destId="{5A28636F-66C9-4821-8B51-6D02CBC23504}" srcOrd="0" destOrd="0" presId="urn:microsoft.com/office/officeart/2005/8/layout/venn1"/>
    <dgm:cxn modelId="{E37559C2-54EE-F64F-B421-8EB163EEAA50}" type="presOf" srcId="{0AEA71A2-99C4-4DF9-91D0-8BED34195579}" destId="{0C71CF58-A475-472E-90E1-AA4A8952F800}" srcOrd="0" destOrd="0" presId="urn:microsoft.com/office/officeart/2005/8/layout/venn1"/>
    <dgm:cxn modelId="{6507C57E-F718-344C-96A0-44D00A445A9C}" type="presOf" srcId="{6884610E-6077-4082-8DAB-B94DBF8EE86C}" destId="{9D8EB9C3-A4A7-4DD5-9288-55838DA33D44}" srcOrd="1" destOrd="0" presId="urn:microsoft.com/office/officeart/2005/8/layout/venn1"/>
    <dgm:cxn modelId="{9338A5C5-3BD6-4AC5-92A0-C0127E9A750A}" srcId="{021EFFDD-7D6A-4853-A6B9-68C47E9E3F99}" destId="{55F9EFD4-4AF9-4116-96EB-349D2C724F17}" srcOrd="1" destOrd="0" parTransId="{DF23B9F5-B966-4CFF-83FF-55420E9A47B0}" sibTransId="{E56DE5BF-F509-4A0D-8E0D-510EEB96B0F8}"/>
    <dgm:cxn modelId="{49EBF642-C102-6B4C-BAEC-57969D335198}" type="presOf" srcId="{0AEA71A2-99C4-4DF9-91D0-8BED34195579}" destId="{AE070E6E-EC7C-4112-9D45-69FA69F2C1FA}" srcOrd="1" destOrd="0" presId="urn:microsoft.com/office/officeart/2005/8/layout/venn1"/>
    <dgm:cxn modelId="{B5C5EED2-8A0B-3E48-9703-B6FC86F34ED8}" type="presOf" srcId="{55F9EFD4-4AF9-4116-96EB-349D2C724F17}" destId="{31F918AF-BE51-43F1-80CE-BD86D94C9C94}" srcOrd="0" destOrd="0" presId="urn:microsoft.com/office/officeart/2005/8/layout/venn1"/>
    <dgm:cxn modelId="{1875EB61-00F2-4FA8-8F5D-98AE14B1AC53}" srcId="{021EFFDD-7D6A-4853-A6B9-68C47E9E3F99}" destId="{0AEA71A2-99C4-4DF9-91D0-8BED34195579}" srcOrd="2" destOrd="0" parTransId="{6A8F24AE-4E45-4592-99A8-711B2FF8CCE3}" sibTransId="{8E0B720D-D0C8-4514-AE7C-13CABD6F35B2}"/>
    <dgm:cxn modelId="{490C6E32-4725-FB46-82CD-2560124E32A6}" type="presOf" srcId="{021EFFDD-7D6A-4853-A6B9-68C47E9E3F99}" destId="{79D504E7-905A-4EAA-B96A-1EC71AA257AE}" srcOrd="0" destOrd="0" presId="urn:microsoft.com/office/officeart/2005/8/layout/venn1"/>
    <dgm:cxn modelId="{6CC6AA32-51D0-C141-9C00-9FABF38BAD75}" type="presParOf" srcId="{79D504E7-905A-4EAA-B96A-1EC71AA257AE}" destId="{5A28636F-66C9-4821-8B51-6D02CBC23504}" srcOrd="0" destOrd="0" presId="urn:microsoft.com/office/officeart/2005/8/layout/venn1"/>
    <dgm:cxn modelId="{3D9343BC-7219-EA40-A435-0B6549BCDFCF}" type="presParOf" srcId="{79D504E7-905A-4EAA-B96A-1EC71AA257AE}" destId="{9D8EB9C3-A4A7-4DD5-9288-55838DA33D44}" srcOrd="1" destOrd="0" presId="urn:microsoft.com/office/officeart/2005/8/layout/venn1"/>
    <dgm:cxn modelId="{91B75481-6468-1B40-852B-00A24E236F9A}" type="presParOf" srcId="{79D504E7-905A-4EAA-B96A-1EC71AA257AE}" destId="{31F918AF-BE51-43F1-80CE-BD86D94C9C94}" srcOrd="2" destOrd="0" presId="urn:microsoft.com/office/officeart/2005/8/layout/venn1"/>
    <dgm:cxn modelId="{88A8AE3B-268F-5147-A0DD-999744A0A40A}" type="presParOf" srcId="{79D504E7-905A-4EAA-B96A-1EC71AA257AE}" destId="{35A8DE89-96E1-46BC-90B6-343643454B48}" srcOrd="3" destOrd="0" presId="urn:microsoft.com/office/officeart/2005/8/layout/venn1"/>
    <dgm:cxn modelId="{56E92CAF-E360-7F4D-B1D4-498D424A2C85}" type="presParOf" srcId="{79D504E7-905A-4EAA-B96A-1EC71AA257AE}" destId="{0C71CF58-A475-472E-90E1-AA4A8952F800}" srcOrd="4" destOrd="0" presId="urn:microsoft.com/office/officeart/2005/8/layout/venn1"/>
    <dgm:cxn modelId="{C36DEF15-FEAB-8C47-A5A0-26A938B33248}" type="presParOf" srcId="{79D504E7-905A-4EAA-B96A-1EC71AA257AE}" destId="{AE070E6E-EC7C-4112-9D45-69FA69F2C1FA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28636F-66C9-4821-8B51-6D02CBC23504}">
      <dsp:nvSpPr>
        <dsp:cNvPr id="0" name=""/>
        <dsp:cNvSpPr/>
      </dsp:nvSpPr>
      <dsp:spPr>
        <a:xfrm>
          <a:off x="2836480" y="66296"/>
          <a:ext cx="3182208" cy="3182208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/>
            <a:t>Desirable</a:t>
          </a:r>
        </a:p>
      </dsp:txBody>
      <dsp:txXfrm>
        <a:off x="3260774" y="623182"/>
        <a:ext cx="2333619" cy="1431993"/>
      </dsp:txXfrm>
    </dsp:sp>
    <dsp:sp modelId="{31F918AF-BE51-43F1-80CE-BD86D94C9C94}">
      <dsp:nvSpPr>
        <dsp:cNvPr id="0" name=""/>
        <dsp:cNvSpPr/>
      </dsp:nvSpPr>
      <dsp:spPr>
        <a:xfrm>
          <a:off x="3984727" y="2055176"/>
          <a:ext cx="3182208" cy="3182208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/>
            <a:t>Feasible</a:t>
          </a:r>
        </a:p>
      </dsp:txBody>
      <dsp:txXfrm>
        <a:off x="4957952" y="2877246"/>
        <a:ext cx="1909325" cy="1750214"/>
      </dsp:txXfrm>
    </dsp:sp>
    <dsp:sp modelId="{0C71CF58-A475-472E-90E1-AA4A8952F800}">
      <dsp:nvSpPr>
        <dsp:cNvPr id="0" name=""/>
        <dsp:cNvSpPr/>
      </dsp:nvSpPr>
      <dsp:spPr>
        <a:xfrm>
          <a:off x="1688233" y="2055176"/>
          <a:ext cx="3182208" cy="3182208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/>
            <a:t>Profitable</a:t>
          </a:r>
        </a:p>
      </dsp:txBody>
      <dsp:txXfrm>
        <a:off x="1987891" y="2877246"/>
        <a:ext cx="1909325" cy="17502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39" cy="4648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970937" y="0"/>
            <a:ext cx="3037839" cy="4648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81100" y="696912"/>
            <a:ext cx="4648198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319" cy="418337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3037839" cy="4648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39" cy="464818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5158762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319" cy="418337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Shape 160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Shape 169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200" cy="418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Lunar Landing System (LLS)</a:t>
            </a:r>
          </a:p>
          <a:p>
            <a:pPr lvl="0">
              <a:spcBef>
                <a:spcPts val="0"/>
              </a:spcBef>
              <a:buNone/>
            </a:pPr>
            <a:r>
              <a:rPr lang="en-US"/>
              <a:t>Nickname: The Pizza Delivery Truck</a:t>
            </a:r>
          </a:p>
          <a:p>
            <a:pPr lvl="0">
              <a:spcBef>
                <a:spcPts val="0"/>
              </a:spcBef>
              <a:buNone/>
            </a:pPr>
            <a:r>
              <a:rPr lang="en-US"/>
              <a:t>Rovers delivered: 2-6</a:t>
            </a:r>
          </a:p>
          <a:p>
            <a:pPr lvl="0">
              <a:spcBef>
                <a:spcPts val="0"/>
              </a:spcBef>
              <a:buNone/>
            </a:pPr>
            <a:r>
              <a:rPr lang="en-US"/>
              <a:t>Diameter: 4 m</a:t>
            </a:r>
          </a:p>
          <a:p>
            <a:pPr lvl="0">
              <a:spcBef>
                <a:spcPts val="0"/>
              </a:spcBef>
              <a:buNone/>
            </a:pPr>
            <a:r>
              <a:rPr lang="en-US"/>
              <a:t>Deliverable mass: 4 mT</a:t>
            </a:r>
          </a:p>
          <a:p>
            <a:pPr lvl="0">
              <a:spcBef>
                <a:spcPts val="0"/>
              </a:spcBef>
              <a:buNone/>
            </a:pPr>
            <a:r>
              <a:rPr lang="en-US"/>
              <a:t>Launch mass: 9 mT</a:t>
            </a:r>
          </a:p>
          <a:p>
            <a:pPr lvl="0">
              <a:spcBef>
                <a:spcPts val="0"/>
              </a:spcBef>
              <a:buNone/>
            </a:pPr>
            <a:r>
              <a:rPr lang="en-US"/>
              <a:t>Additional Use: </a:t>
            </a:r>
          </a:p>
          <a:p>
            <a:pPr lvl="0">
              <a:spcBef>
                <a:spcPts val="0"/>
              </a:spcBef>
              <a:buNone/>
            </a:pPr>
            <a:r>
              <a:rPr lang="en-US"/>
              <a:t>Carries constructor modules instead of unplaced rovers</a:t>
            </a:r>
          </a:p>
          <a:p>
            <a:pPr lvl="0">
              <a:spcBef>
                <a:spcPts val="0"/>
              </a:spcBef>
              <a:buNone/>
            </a:pPr>
            <a:r>
              <a:rPr lang="en-US"/>
              <a:t>Can deliver and house ISRU unit</a:t>
            </a:r>
          </a:p>
        </p:txBody>
      </p:sp>
      <p:sp>
        <p:nvSpPr>
          <p:cNvPr id="179" name="Shape 179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799" cy="464700"/>
          </a:xfrm>
          <a:prstGeom prst="rect">
            <a:avLst/>
          </a:prstGeom>
        </p:spPr>
        <p:txBody>
          <a:bodyPr lIns="93175" tIns="46575" rIns="93175" bIns="46575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Shape 195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200" cy="418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TODO: switch </a:t>
            </a:r>
          </a:p>
        </p:txBody>
      </p:sp>
      <p:sp>
        <p:nvSpPr>
          <p:cNvPr id="196" name="Shape 196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799" cy="464700"/>
          </a:xfrm>
          <a:prstGeom prst="rect">
            <a:avLst/>
          </a:prstGeom>
        </p:spPr>
        <p:txBody>
          <a:bodyPr lIns="93175" tIns="46575" rIns="93175" bIns="46575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Shape 207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200" cy="418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08" name="Shape 208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799" cy="464700"/>
          </a:xfrm>
          <a:prstGeom prst="rect">
            <a:avLst/>
          </a:prstGeom>
        </p:spPr>
        <p:txBody>
          <a:bodyPr lIns="93175" tIns="46575" rIns="93175" bIns="4657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200" cy="418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35" name="Shape 235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799" cy="464700"/>
          </a:xfrm>
          <a:prstGeom prst="rect">
            <a:avLst/>
          </a:prstGeom>
        </p:spPr>
        <p:txBody>
          <a:bodyPr lIns="93175" tIns="46575" rIns="93175" bIns="4657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Shape 257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200" cy="418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58" name="Shape 258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799" cy="464700"/>
          </a:xfrm>
          <a:prstGeom prst="rect">
            <a:avLst/>
          </a:prstGeom>
        </p:spPr>
        <p:txBody>
          <a:bodyPr lIns="93175" tIns="46575" rIns="93175" bIns="4657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Shape 280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200" cy="418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1" name="Shape 281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799" cy="464700"/>
          </a:xfrm>
          <a:prstGeom prst="rect">
            <a:avLst/>
          </a:prstGeom>
        </p:spPr>
        <p:txBody>
          <a:bodyPr lIns="93175" tIns="46575" rIns="93175" bIns="46575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Shape 288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200" cy="418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89" name="Shape 289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799" cy="464700"/>
          </a:xfrm>
          <a:prstGeom prst="rect">
            <a:avLst/>
          </a:prstGeom>
        </p:spPr>
        <p:txBody>
          <a:bodyPr lIns="93175" tIns="46575" rIns="93175" bIns="4657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200" cy="418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799" cy="464700"/>
          </a:xfrm>
          <a:prstGeom prst="rect">
            <a:avLst/>
          </a:prstGeom>
        </p:spPr>
        <p:txBody>
          <a:bodyPr lIns="93175" tIns="46575" rIns="93175" bIns="46575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/>
              <a:t>I want to start in the year . Someone 1964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/>
          </a:p>
          <a:p>
            <a:pPr marL="342900" lvl="0" rtl="0">
              <a:spcBef>
                <a:spcPts val="0"/>
              </a:spcBef>
              <a:buClr>
                <a:srgbClr val="000000"/>
              </a:buClr>
              <a:buSzPct val="25000"/>
              <a:buFont typeface="Times New Roman"/>
              <a:buNone/>
            </a:pPr>
            <a:endParaRPr/>
          </a:p>
          <a:p>
            <a:pPr marL="342900" lvl="0" rtl="0">
              <a:spcBef>
                <a:spcPts val="0"/>
              </a:spcBef>
              <a:buClr>
                <a:srgbClr val="000000"/>
              </a:buClr>
              <a:buSzPct val="25000"/>
              <a:buFont typeface="Times New Roman"/>
              <a:buNone/>
            </a:pPr>
            <a:endParaRPr/>
          </a:p>
          <a:p>
            <a:pPr marL="342900" lvl="0" rtl="0">
              <a:spcBef>
                <a:spcPts val="0"/>
              </a:spcBef>
              <a:buClr>
                <a:srgbClr val="000000"/>
              </a:buClr>
              <a:buSzPct val="25000"/>
              <a:buFont typeface="Times New Roman"/>
              <a:buNone/>
            </a:pPr>
            <a:endParaRPr/>
          </a:p>
          <a:p>
            <a:pPr marL="342900" lvl="0" rtl="0">
              <a:spcBef>
                <a:spcPts val="0"/>
              </a:spcBef>
              <a:buClr>
                <a:srgbClr val="000000"/>
              </a:buClr>
              <a:buSzPct val="25000"/>
              <a:buFont typeface="Times New Roman"/>
              <a:buNone/>
            </a:pPr>
            <a:endParaRPr/>
          </a:p>
          <a:p>
            <a:pPr marL="342900" lvl="0" rtl="0">
              <a:spcBef>
                <a:spcPts val="0"/>
              </a:spcBef>
              <a:buClr>
                <a:srgbClr val="000000"/>
              </a:buClr>
              <a:buSzPct val="25000"/>
              <a:buFont typeface="Times New Roman"/>
              <a:buNone/>
            </a:pPr>
            <a:r>
              <a:rPr lang="en-US"/>
              <a:t>Key technologies: </a:t>
            </a:r>
          </a:p>
          <a:p>
            <a:pPr marL="800100" lvl="0" indent="-342900" rtl="0">
              <a:spcBef>
                <a:spcPts val="0"/>
              </a:spcBef>
              <a:buClr>
                <a:srgbClr val="000000"/>
              </a:buClr>
              <a:buSzPct val="25000"/>
              <a:buFont typeface="Times New Roman"/>
              <a:buNone/>
            </a:pPr>
            <a:r>
              <a:rPr lang="en-US"/>
              <a:t>Transportation: h</a:t>
            </a:r>
            <a:r>
              <a:rPr lang="en-US" sz="1400">
                <a:latin typeface="Arial"/>
                <a:ea typeface="Arial"/>
                <a:cs typeface="Arial"/>
                <a:sym typeface="Arial"/>
              </a:rPr>
              <a:t>eavy launch capability, large cargo, deep space navigation and communication</a:t>
            </a:r>
          </a:p>
          <a:p>
            <a:pPr marL="800100" lvl="0" indent="-342900" rtl="0">
              <a:spcBef>
                <a:spcPts val="0"/>
              </a:spcBef>
              <a:buClr>
                <a:srgbClr val="000000"/>
              </a:buClr>
              <a:buSzPct val="25000"/>
              <a:buFont typeface="Times New Roman"/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0100" lvl="0" indent="-342900" rtl="0">
              <a:spcBef>
                <a:spcPts val="0"/>
              </a:spcBef>
              <a:buClr>
                <a:srgbClr val="000000"/>
              </a:buClr>
              <a:buSzPct val="25000"/>
              <a:buFont typeface="Times New Roman"/>
              <a:buNone/>
            </a:pPr>
            <a:r>
              <a:rPr lang="en-US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Working in Space: autonomous operation, in-situ resource utilization</a:t>
            </a:r>
          </a:p>
          <a:p>
            <a:pPr marL="342900" lvl="0" rtl="0">
              <a:spcBef>
                <a:spcPts val="0"/>
              </a:spcBef>
              <a:buClr>
                <a:srgbClr val="000000"/>
              </a:buClr>
              <a:buSzPct val="25000"/>
              <a:buFont typeface="Times New Roman"/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/>
          </a:p>
        </p:txBody>
      </p:sp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Shape 311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200" cy="418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2" name="Shape 312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799" cy="464700"/>
          </a:xfrm>
          <a:prstGeom prst="rect">
            <a:avLst/>
          </a:prstGeom>
        </p:spPr>
        <p:txBody>
          <a:bodyPr lIns="93175" tIns="46575" rIns="93175" bIns="46575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Shape 324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200" cy="418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25" name="Shape 325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799" cy="464700"/>
          </a:xfrm>
          <a:prstGeom prst="rect">
            <a:avLst/>
          </a:prstGeom>
        </p:spPr>
        <p:txBody>
          <a:bodyPr lIns="93175" tIns="46575" rIns="93175" bIns="46575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Shape 334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200" cy="418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5" name="Shape 335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799" cy="464700"/>
          </a:xfrm>
          <a:prstGeom prst="rect">
            <a:avLst/>
          </a:prstGeom>
        </p:spPr>
        <p:txBody>
          <a:bodyPr lIns="93175" tIns="46575" rIns="93175" bIns="46575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Shape 350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200" cy="418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51" name="Shape 351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799" cy="464700"/>
          </a:xfrm>
          <a:prstGeom prst="rect">
            <a:avLst/>
          </a:prstGeom>
        </p:spPr>
        <p:txBody>
          <a:bodyPr lIns="93175" tIns="46575" rIns="93175" bIns="46575" anchor="b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Shape 359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200" cy="418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0" name="Shape 360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799" cy="464700"/>
          </a:xfrm>
          <a:prstGeom prst="rect">
            <a:avLst/>
          </a:prstGeom>
        </p:spPr>
        <p:txBody>
          <a:bodyPr lIns="93175" tIns="46575" rIns="93175" bIns="46575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hape 367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Shape 368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200" cy="418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69" name="Shape 369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799" cy="464700"/>
          </a:xfrm>
          <a:prstGeom prst="rect">
            <a:avLst/>
          </a:prstGeom>
        </p:spPr>
        <p:txBody>
          <a:bodyPr lIns="93175" tIns="46575" rIns="93175" bIns="46575" anchor="b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376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200" cy="418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799" cy="464700"/>
          </a:xfrm>
          <a:prstGeom prst="rect">
            <a:avLst/>
          </a:prstGeom>
        </p:spPr>
        <p:txBody>
          <a:bodyPr lIns="93175" tIns="46575" rIns="93175" bIns="46575" anchor="b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Shape 385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200" cy="418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2.3 mT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/>
              <a:t>4.3 mT</a:t>
            </a:r>
          </a:p>
        </p:txBody>
      </p:sp>
      <p:sp>
        <p:nvSpPr>
          <p:cNvPr id="386" name="Shape 386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799" cy="464700"/>
          </a:xfrm>
          <a:prstGeom prst="rect">
            <a:avLst/>
          </a:prstGeom>
        </p:spPr>
        <p:txBody>
          <a:bodyPr lIns="93175" tIns="46575" rIns="93175" bIns="46575" anchor="b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Shape 393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200" cy="418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94" name="Shape 394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799" cy="464700"/>
          </a:xfrm>
          <a:prstGeom prst="rect">
            <a:avLst/>
          </a:prstGeom>
        </p:spPr>
        <p:txBody>
          <a:bodyPr lIns="93175" tIns="46575" rIns="93175" bIns="46575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200" cy="418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402" name="Shape 402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Shape 76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Shape 41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Shape 414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200" cy="418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15" name="Shape 415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799" cy="464700"/>
          </a:xfrm>
          <a:prstGeom prst="rect">
            <a:avLst/>
          </a:prstGeom>
        </p:spPr>
        <p:txBody>
          <a:bodyPr lIns="93175" tIns="46575" rIns="93175" bIns="46575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Shape 429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200" cy="418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430" name="Shape 430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Shape 455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200" cy="418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456" name="Shape 456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799" cy="464700"/>
          </a:xfrm>
          <a:prstGeom prst="rect">
            <a:avLst/>
          </a:prstGeom>
        </p:spPr>
        <p:txBody>
          <a:bodyPr lIns="93175" tIns="46575" rIns="93175" bIns="46575" anchor="b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Shape 462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Shape 463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200" cy="418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68300" rtl="0">
              <a:spcBef>
                <a:spcPts val="1430"/>
              </a:spcBef>
              <a:buSzPct val="100000"/>
              <a:buFont typeface="Times New Roman"/>
              <a:buChar char="●"/>
            </a:pPr>
            <a:r>
              <a:rPr lang="en-US" sz="2200">
                <a:latin typeface="Times New Roman"/>
                <a:ea typeface="Times New Roman"/>
                <a:cs typeface="Times New Roman"/>
                <a:sym typeface="Times New Roman"/>
              </a:rPr>
              <a:t>Virtual reality &amp; games: drive one of the mining rovers on the moon! Look out over a lunar crater. Stargaze from a permanently shadowed region. </a:t>
            </a:r>
          </a:p>
          <a:p>
            <a:pPr marL="457200" lvl="0" indent="-368300" rtl="0">
              <a:spcBef>
                <a:spcPts val="1430"/>
              </a:spcBef>
              <a:buSzPct val="100000"/>
              <a:buFont typeface="Times New Roman"/>
              <a:buChar char="●"/>
            </a:pPr>
            <a:r>
              <a:rPr lang="en-US" sz="2200">
                <a:latin typeface="Times New Roman"/>
                <a:ea typeface="Times New Roman"/>
                <a:cs typeface="Times New Roman"/>
                <a:sym typeface="Times New Roman"/>
              </a:rPr>
              <a:t>Student project partnership with a university team: continuing from the example of missions like the REXIS sub-mission on OSIRIS-REx mission and IRIS on the proposed Moonrise mission, there is tremendous potential to inspire and train the next generation of scientists, engineers, and designers. </a:t>
            </a:r>
          </a:p>
          <a:p>
            <a:pPr marL="457200" lvl="0" indent="-368300" rtl="0">
              <a:spcBef>
                <a:spcPts val="1430"/>
              </a:spcBef>
              <a:buSzPct val="100000"/>
              <a:buFont typeface="Times New Roman"/>
              <a:buChar char="●"/>
            </a:pPr>
            <a:r>
              <a:rPr lang="en-US" sz="2200">
                <a:latin typeface="Times New Roman"/>
                <a:ea typeface="Times New Roman"/>
                <a:cs typeface="Times New Roman"/>
                <a:sym typeface="Times New Roman"/>
              </a:rPr>
              <a:t>Time capsules: this mission will create a lot of holes! Members of the public could even drive a rover to place their time capsule in the hole. </a:t>
            </a:r>
          </a:p>
          <a:p>
            <a:pPr marL="457200" lvl="0" indent="-368300" rtl="0">
              <a:spcBef>
                <a:spcPts val="1430"/>
              </a:spcBef>
              <a:buSzPct val="100000"/>
              <a:buFont typeface="Times New Roman"/>
              <a:buChar char="●"/>
            </a:pPr>
            <a:r>
              <a:rPr lang="en-US" sz="2200">
                <a:latin typeface="Times New Roman"/>
                <a:ea typeface="Times New Roman"/>
                <a:cs typeface="Times New Roman"/>
                <a:sym typeface="Times New Roman"/>
              </a:rPr>
              <a:t>Lunar streaming webcam: streaming webcams have become a popular element of social media feeds. While the communications budget makes a high-resolution live stream infeasible, a short-duration livestream or a semi-frequently updated “earthrise” image could fundamentally change the public’s relationship with their own planet by allowing anyone to view earth at a distance at any nearly time.</a:t>
            </a:r>
          </a:p>
          <a:p>
            <a:pPr marL="342900" lvl="0" indent="-133350" rtl="0">
              <a:spcBef>
                <a:spcPts val="1430"/>
              </a:spcBef>
              <a:buClr>
                <a:schemeClr val="dk1"/>
              </a:buClr>
              <a:buSzPct val="50000"/>
              <a:buFont typeface="Arial"/>
              <a:buNone/>
            </a:pPr>
            <a:endParaRPr sz="2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133350" rtl="0">
              <a:spcBef>
                <a:spcPts val="1430"/>
              </a:spcBef>
              <a:buClr>
                <a:schemeClr val="dk1"/>
              </a:buClr>
              <a:buSzPct val="50000"/>
              <a:buFont typeface="Arial"/>
              <a:buNone/>
            </a:pPr>
            <a:endParaRPr sz="2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464" name="Shape 464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799" cy="464700"/>
          </a:xfrm>
          <a:prstGeom prst="rect">
            <a:avLst/>
          </a:prstGeom>
        </p:spPr>
        <p:txBody>
          <a:bodyPr lIns="93175" tIns="46575" rIns="93175" bIns="46575" anchor="b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Shape 470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Shape 471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200" cy="418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68300" rtl="0">
              <a:spcBef>
                <a:spcPts val="1430"/>
              </a:spcBef>
              <a:buSzPct val="100000"/>
              <a:buFont typeface="Times New Roman"/>
              <a:buChar char="●"/>
            </a:pPr>
            <a:r>
              <a:rPr lang="en-US" sz="2200">
                <a:latin typeface="Times New Roman"/>
                <a:ea typeface="Times New Roman"/>
                <a:cs typeface="Times New Roman"/>
                <a:sym typeface="Times New Roman"/>
              </a:rPr>
              <a:t>Virtual reality &amp; games: drive one of the mining rovers on the moon! Look out over a lunar crater. Stargaze from a permanently shadowed region. </a:t>
            </a:r>
          </a:p>
          <a:p>
            <a:pPr marL="457200" lvl="0" indent="-368300" rtl="0">
              <a:spcBef>
                <a:spcPts val="1430"/>
              </a:spcBef>
              <a:buSzPct val="100000"/>
              <a:buFont typeface="Times New Roman"/>
              <a:buChar char="●"/>
            </a:pPr>
            <a:r>
              <a:rPr lang="en-US" sz="2200">
                <a:latin typeface="Times New Roman"/>
                <a:ea typeface="Times New Roman"/>
                <a:cs typeface="Times New Roman"/>
                <a:sym typeface="Times New Roman"/>
              </a:rPr>
              <a:t>Student project partnership with a university team: continuing from the example of missions like the REXIS sub-mission on OSIRIS-REx mission and IRIS on the proposed Moonrise mission, there is tremendous potential to inspire and train the next generation of scientists, engineers, and designers. </a:t>
            </a:r>
          </a:p>
          <a:p>
            <a:pPr marL="457200" lvl="0" indent="-368300" rtl="0">
              <a:spcBef>
                <a:spcPts val="1430"/>
              </a:spcBef>
              <a:buSzPct val="100000"/>
              <a:buFont typeface="Times New Roman"/>
              <a:buChar char="●"/>
            </a:pPr>
            <a:r>
              <a:rPr lang="en-US" sz="2200">
                <a:latin typeface="Times New Roman"/>
                <a:ea typeface="Times New Roman"/>
                <a:cs typeface="Times New Roman"/>
                <a:sym typeface="Times New Roman"/>
              </a:rPr>
              <a:t>Time capsules: this mission will create a lot of holes! Members of the public could even drive a rover to place their time capsule in the hole. </a:t>
            </a:r>
          </a:p>
          <a:p>
            <a:pPr marL="457200" lvl="0" indent="-368300" rtl="0">
              <a:spcBef>
                <a:spcPts val="1430"/>
              </a:spcBef>
              <a:buSzPct val="100000"/>
              <a:buFont typeface="Times New Roman"/>
              <a:buChar char="●"/>
            </a:pPr>
            <a:r>
              <a:rPr lang="en-US" sz="2200">
                <a:latin typeface="Times New Roman"/>
                <a:ea typeface="Times New Roman"/>
                <a:cs typeface="Times New Roman"/>
                <a:sym typeface="Times New Roman"/>
              </a:rPr>
              <a:t>Lunar streaming webcam: streaming webcams have become a popular element of social media feeds. While the communications budget makes a high-resolution live stream infeasible, a short-duration livestream or a semi-frequently updated “earthrise” image could fundamentally change the public’s relationship with their own planet by allowing anyone to view earth at a distance at any nearly time.</a:t>
            </a:r>
          </a:p>
          <a:p>
            <a:pPr marL="342900" lvl="0" indent="-63500" rtl="0">
              <a:spcBef>
                <a:spcPts val="1430"/>
              </a:spcBef>
              <a:buNone/>
            </a:pPr>
            <a:endParaRPr sz="2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63500" rtl="0">
              <a:spcBef>
                <a:spcPts val="1430"/>
              </a:spcBef>
              <a:buNone/>
            </a:pPr>
            <a:endParaRPr sz="2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472" name="Shape 472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799" cy="464700"/>
          </a:xfrm>
          <a:prstGeom prst="rect">
            <a:avLst/>
          </a:prstGeom>
        </p:spPr>
        <p:txBody>
          <a:bodyPr lIns="93175" tIns="46575" rIns="93175" bIns="46575" anchor="b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Shape 479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319" cy="418337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80" name="Shape 480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Shape 486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Shape 487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200" cy="418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Right now there are fundamentally three space businesses: Telecom, earth observation, and global navigation satellite system (GNSS)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-US" sz="1000" b="1">
                <a:latin typeface="Arial"/>
                <a:ea typeface="Arial"/>
                <a:cs typeface="Arial"/>
                <a:sym typeface="Arial"/>
              </a:rPr>
              <a:t>Refueling using modified Centaur upper stages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-US" sz="1000">
                <a:latin typeface="Arial"/>
                <a:ea typeface="Arial"/>
                <a:cs typeface="Arial"/>
                <a:sym typeface="Arial"/>
              </a:rPr>
              <a:t>Highly modular, robust to failure, allows refueling flexibility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endParaRPr sz="1000" b="1">
              <a:latin typeface="Arial"/>
              <a:ea typeface="Arial"/>
              <a:cs typeface="Arial"/>
              <a:sym typeface="Arial"/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-US" sz="1000">
                <a:latin typeface="Arial"/>
                <a:ea typeface="Arial"/>
                <a:cs typeface="Arial"/>
                <a:sym typeface="Arial"/>
              </a:rPr>
              <a:t>27.6% increase in total mass to TMI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-US" sz="1000">
                <a:latin typeface="Arial"/>
                <a:ea typeface="Arial"/>
                <a:cs typeface="Arial"/>
                <a:sym typeface="Arial"/>
              </a:rPr>
              <a:t>45% increase in usable payload mass to TMI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endParaRPr sz="1000" b="1">
              <a:latin typeface="Arial"/>
              <a:ea typeface="Arial"/>
              <a:cs typeface="Arial"/>
              <a:sym typeface="Arial"/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-US" sz="1000" b="1">
                <a:latin typeface="Arial"/>
                <a:ea typeface="Arial"/>
                <a:cs typeface="Arial"/>
                <a:sym typeface="Arial"/>
              </a:rPr>
              <a:t>Performance gets better for more energetic targets: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-US" sz="1000">
                <a:latin typeface="Arial"/>
                <a:ea typeface="Arial"/>
                <a:cs typeface="Arial"/>
                <a:sym typeface="Arial"/>
              </a:rPr>
              <a:t>250% increase in usable payload mass direct to Saturn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-US" sz="1000">
                <a:latin typeface="Arial"/>
                <a:ea typeface="Arial"/>
                <a:cs typeface="Arial"/>
                <a:sym typeface="Arial"/>
              </a:rPr>
              <a:t>700% increase in usable payload mass direct to Pluto</a:t>
            </a:r>
          </a:p>
        </p:txBody>
      </p:sp>
      <p:sp>
        <p:nvSpPr>
          <p:cNvPr id="488" name="Shape 488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799" cy="464700"/>
          </a:xfrm>
          <a:prstGeom prst="rect">
            <a:avLst/>
          </a:prstGeom>
        </p:spPr>
        <p:txBody>
          <a:bodyPr lIns="93175" tIns="46575" rIns="93175" bIns="46575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Shape 497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200" cy="418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98" name="Shape 498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799" cy="464700"/>
          </a:xfrm>
          <a:prstGeom prst="rect">
            <a:avLst/>
          </a:prstGeom>
        </p:spPr>
        <p:txBody>
          <a:bodyPr lIns="93175" tIns="46575" rIns="93175" bIns="46575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319" cy="418337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06" name="Shape 506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319" cy="418337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4" name="Shape 514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319" cy="418337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Shape 537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Shape 538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200" cy="418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39" name="Shape 539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799" cy="464700"/>
          </a:xfrm>
          <a:prstGeom prst="rect">
            <a:avLst/>
          </a:prstGeom>
        </p:spPr>
        <p:txBody>
          <a:bodyPr lIns="93175" tIns="46575" rIns="93175" bIns="46575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Shape 545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200" cy="418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546" name="Shape 546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Shape 552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Shape 553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200" cy="418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54" name="Shape 554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799" cy="464700"/>
          </a:xfrm>
          <a:prstGeom prst="rect">
            <a:avLst/>
          </a:prstGeom>
        </p:spPr>
        <p:txBody>
          <a:bodyPr lIns="93175" tIns="46575" rIns="93175" bIns="46575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Shape 560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Shape 561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200" cy="418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562" name="Shape 562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799" cy="464700"/>
          </a:xfrm>
          <a:prstGeom prst="rect">
            <a:avLst/>
          </a:prstGeom>
        </p:spPr>
        <p:txBody>
          <a:bodyPr lIns="93175" tIns="46575" rIns="93175" bIns="4657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Shape 569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200" cy="418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570" name="Shape 570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Shape 579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200" cy="418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580" name="Shape 580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Shape 589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200" cy="418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590" name="Shape 590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200" cy="418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599" name="Shape 599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Shape 607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200" cy="418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Shape 616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200" cy="418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617" name="Shape 617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200" cy="418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Shape 625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200" cy="418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626" name="Shape 626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Shape 634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200" cy="418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635" name="Shape 635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Shape 643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200" cy="418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644" name="Shape 644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Shape 652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200" cy="418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653" name="Shape 65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Shape 661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200" cy="418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662" name="Shape 662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200" cy="418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15" name="Shape 115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200" cy="418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3.gi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272562" y="0"/>
            <a:ext cx="8598875" cy="101990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sz="32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Font typeface="Tahoma"/>
              <a:buNone/>
              <a:defRPr sz="2800" b="1" i="0" u="none" strike="noStrike" cap="none">
                <a:solidFill>
                  <a:srgbClr val="000099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Font typeface="Tahoma"/>
              <a:buNone/>
              <a:defRPr sz="2800" b="1" i="0" u="none" strike="noStrike" cap="none">
                <a:solidFill>
                  <a:srgbClr val="000099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Font typeface="Tahoma"/>
              <a:buNone/>
              <a:defRPr sz="2800" b="1" i="0" u="none" strike="noStrike" cap="none">
                <a:solidFill>
                  <a:srgbClr val="000099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Font typeface="Tahoma"/>
              <a:buNone/>
              <a:defRPr sz="2800" b="1" i="0" u="none" strike="noStrike" cap="none">
                <a:solidFill>
                  <a:srgbClr val="000099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457200" marR="0" lvl="5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Font typeface="Tahoma"/>
              <a:buNone/>
              <a:defRPr sz="2800" b="1" i="0" u="none" strike="noStrike" cap="none">
                <a:solidFill>
                  <a:srgbClr val="000099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914400" marR="0" lvl="6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Font typeface="Tahoma"/>
              <a:buNone/>
              <a:defRPr sz="2800" b="1" i="0" u="none" strike="noStrike" cap="none">
                <a:solidFill>
                  <a:srgbClr val="000099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1371600" marR="0" lvl="7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Font typeface="Tahoma"/>
              <a:buNone/>
              <a:defRPr sz="2800" b="1" i="0" u="none" strike="noStrike" cap="none">
                <a:solidFill>
                  <a:srgbClr val="000099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1828800" marR="0" lvl="8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Font typeface="Tahoma"/>
              <a:buNone/>
              <a:defRPr sz="2800" b="1" i="0" u="none" strike="noStrike" cap="none">
                <a:solidFill>
                  <a:srgbClr val="000099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586154" y="1134666"/>
            <a:ext cx="7971691" cy="469221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63500" algn="l" rtl="0">
              <a:lnSpc>
                <a:spcPct val="100000"/>
              </a:lnSpc>
              <a:spcBef>
                <a:spcPts val="143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•"/>
              <a:defRPr sz="2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E75B5"/>
              </a:buClr>
              <a:buSzPct val="100000"/>
              <a:buFont typeface="Cambria"/>
              <a:buChar char="⎯"/>
              <a:defRPr sz="2000" b="0" i="1" u="none" strike="noStrike" cap="none">
                <a:solidFill>
                  <a:srgbClr val="2E75B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204913" marR="0" lvl="2" indent="-61912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rgbClr val="C55A11"/>
              </a:buClr>
              <a:buSzPct val="100000"/>
              <a:buFont typeface="Times New Roman"/>
              <a:buChar char="•"/>
              <a:defRPr sz="1800" b="0" i="0" u="none" strike="noStrike" cap="none">
                <a:solidFill>
                  <a:srgbClr val="C55A1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mbria"/>
              <a:buChar char="⎯"/>
              <a:defRPr sz="1600" b="0" i="1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057400" marR="0" lvl="4" indent="-5080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•"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514600" marR="0" lvl="5" indent="0" algn="l" rtl="0">
              <a:lnSpc>
                <a:spcPct val="85000"/>
              </a:lnSpc>
              <a:spcBef>
                <a:spcPts val="54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0" algn="l" rtl="0">
              <a:lnSpc>
                <a:spcPct val="85000"/>
              </a:lnSpc>
              <a:spcBef>
                <a:spcPts val="54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0" algn="l" rtl="0">
              <a:lnSpc>
                <a:spcPct val="85000"/>
              </a:lnSpc>
              <a:spcBef>
                <a:spcPts val="54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0" algn="l" rtl="0">
              <a:lnSpc>
                <a:spcPct val="85000"/>
              </a:lnSpc>
              <a:spcBef>
                <a:spcPts val="54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7198409" y="6490253"/>
            <a:ext cx="615243" cy="16076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" name="Shape 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725" y="-51550"/>
            <a:ext cx="9195449" cy="1139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272562" y="3569112"/>
            <a:ext cx="8598875" cy="157052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None/>
              <a:defRPr sz="3000" i="0" u="none" strike="noStrike" cap="none">
                <a:solidFill>
                  <a:schemeClr val="dk1"/>
                </a:solidFill>
              </a:defRPr>
            </a:lvl1pPr>
            <a:lvl2pPr marL="0" marR="0" lvl="1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None/>
              <a:defRPr sz="2800" i="0" u="none" strike="noStrike" cap="none">
                <a:solidFill>
                  <a:srgbClr val="000099"/>
                </a:solidFill>
              </a:defRPr>
            </a:lvl2pPr>
            <a:lvl3pPr marL="0" marR="0" lvl="2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None/>
              <a:defRPr sz="2800" i="0" u="none" strike="noStrike" cap="none">
                <a:solidFill>
                  <a:srgbClr val="000099"/>
                </a:solidFill>
              </a:defRPr>
            </a:lvl3pPr>
            <a:lvl4pPr marL="0" marR="0" lvl="3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None/>
              <a:defRPr sz="2800" i="0" u="none" strike="noStrike" cap="none">
                <a:solidFill>
                  <a:srgbClr val="000099"/>
                </a:solidFill>
              </a:defRPr>
            </a:lvl4pPr>
            <a:lvl5pPr marL="0" marR="0" lvl="4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None/>
              <a:defRPr sz="2800" i="0" u="none" strike="noStrike" cap="none">
                <a:solidFill>
                  <a:srgbClr val="000099"/>
                </a:solidFill>
              </a:defRPr>
            </a:lvl5pPr>
            <a:lvl6pPr marL="457200" marR="0" lvl="5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None/>
              <a:defRPr sz="2800" i="0" u="none" strike="noStrike" cap="none">
                <a:solidFill>
                  <a:srgbClr val="000099"/>
                </a:solidFill>
              </a:defRPr>
            </a:lvl6pPr>
            <a:lvl7pPr marL="914400" marR="0" lvl="6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None/>
              <a:defRPr sz="2800" i="0" u="none" strike="noStrike" cap="none">
                <a:solidFill>
                  <a:srgbClr val="000099"/>
                </a:solidFill>
              </a:defRPr>
            </a:lvl7pPr>
            <a:lvl8pPr marL="1371600" marR="0" lvl="7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None/>
              <a:defRPr sz="2800" i="0" u="none" strike="noStrike" cap="none">
                <a:solidFill>
                  <a:srgbClr val="000099"/>
                </a:solidFill>
              </a:defRPr>
            </a:lvl8pPr>
            <a:lvl9pPr marL="1828800" marR="0" lvl="8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None/>
              <a:defRPr sz="2800" i="0" u="none" strike="noStrike" cap="none">
                <a:solidFill>
                  <a:srgbClr val="000099"/>
                </a:solidFill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7198409" y="6490253"/>
            <a:ext cx="615243" cy="16076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" name="Shape 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725" y="-51550"/>
            <a:ext cx="9195449" cy="1139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72562" y="0"/>
            <a:ext cx="8598875" cy="101990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None/>
              <a:defRPr sz="3200" i="0" u="none" strike="noStrike" cap="none">
                <a:solidFill>
                  <a:schemeClr val="dk1"/>
                </a:solidFill>
              </a:defRPr>
            </a:lvl1pPr>
            <a:lvl2pPr marL="0" marR="0" lvl="1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None/>
              <a:defRPr sz="2800" i="0" u="none" strike="noStrike" cap="none">
                <a:solidFill>
                  <a:srgbClr val="000099"/>
                </a:solidFill>
              </a:defRPr>
            </a:lvl2pPr>
            <a:lvl3pPr marL="0" marR="0" lvl="2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None/>
              <a:defRPr sz="2800" i="0" u="none" strike="noStrike" cap="none">
                <a:solidFill>
                  <a:srgbClr val="000099"/>
                </a:solidFill>
              </a:defRPr>
            </a:lvl3pPr>
            <a:lvl4pPr marL="0" marR="0" lvl="3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None/>
              <a:defRPr sz="2800" i="0" u="none" strike="noStrike" cap="none">
                <a:solidFill>
                  <a:srgbClr val="000099"/>
                </a:solidFill>
              </a:defRPr>
            </a:lvl4pPr>
            <a:lvl5pPr marL="0" marR="0" lvl="4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None/>
              <a:defRPr sz="2800" i="0" u="none" strike="noStrike" cap="none">
                <a:solidFill>
                  <a:srgbClr val="000099"/>
                </a:solidFill>
              </a:defRPr>
            </a:lvl5pPr>
            <a:lvl6pPr marL="457200" marR="0" lvl="5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None/>
              <a:defRPr sz="2800" i="0" u="none" strike="noStrike" cap="none">
                <a:solidFill>
                  <a:srgbClr val="000099"/>
                </a:solidFill>
              </a:defRPr>
            </a:lvl6pPr>
            <a:lvl7pPr marL="914400" marR="0" lvl="6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None/>
              <a:defRPr sz="2800" i="0" u="none" strike="noStrike" cap="none">
                <a:solidFill>
                  <a:srgbClr val="000099"/>
                </a:solidFill>
              </a:defRPr>
            </a:lvl7pPr>
            <a:lvl8pPr marL="1371600" marR="0" lvl="7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None/>
              <a:defRPr sz="2800" i="0" u="none" strike="noStrike" cap="none">
                <a:solidFill>
                  <a:srgbClr val="000099"/>
                </a:solidFill>
              </a:defRPr>
            </a:lvl8pPr>
            <a:lvl9pPr marL="1828800" marR="0" lvl="8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None/>
              <a:defRPr sz="2800" i="0" u="none" strike="noStrike" cap="none">
                <a:solidFill>
                  <a:srgbClr val="000099"/>
                </a:solidFill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7198409" y="6490253"/>
            <a:ext cx="615243" cy="16076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" name="Shape 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725" y="-51550"/>
            <a:ext cx="9195449" cy="1139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272562" y="0"/>
            <a:ext cx="8598875" cy="101990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None/>
              <a:defRPr sz="3200" i="0" u="none" strike="noStrike" cap="none">
                <a:solidFill>
                  <a:schemeClr val="dk1"/>
                </a:solidFill>
              </a:defRPr>
            </a:lvl1pPr>
            <a:lvl2pPr marL="0" marR="0" lvl="1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None/>
              <a:defRPr sz="2800" i="0" u="none" strike="noStrike" cap="none">
                <a:solidFill>
                  <a:srgbClr val="000099"/>
                </a:solidFill>
              </a:defRPr>
            </a:lvl2pPr>
            <a:lvl3pPr marL="0" marR="0" lvl="2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None/>
              <a:defRPr sz="2800" i="0" u="none" strike="noStrike" cap="none">
                <a:solidFill>
                  <a:srgbClr val="000099"/>
                </a:solidFill>
              </a:defRPr>
            </a:lvl3pPr>
            <a:lvl4pPr marL="0" marR="0" lvl="3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None/>
              <a:defRPr sz="2800" i="0" u="none" strike="noStrike" cap="none">
                <a:solidFill>
                  <a:srgbClr val="000099"/>
                </a:solidFill>
              </a:defRPr>
            </a:lvl4pPr>
            <a:lvl5pPr marL="0" marR="0" lvl="4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None/>
              <a:defRPr sz="2800" i="0" u="none" strike="noStrike" cap="none">
                <a:solidFill>
                  <a:srgbClr val="000099"/>
                </a:solidFill>
              </a:defRPr>
            </a:lvl5pPr>
            <a:lvl6pPr marL="457200" marR="0" lvl="5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None/>
              <a:defRPr sz="2800" i="0" u="none" strike="noStrike" cap="none">
                <a:solidFill>
                  <a:srgbClr val="000099"/>
                </a:solidFill>
              </a:defRPr>
            </a:lvl6pPr>
            <a:lvl7pPr marL="914400" marR="0" lvl="6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None/>
              <a:defRPr sz="2800" i="0" u="none" strike="noStrike" cap="none">
                <a:solidFill>
                  <a:srgbClr val="000099"/>
                </a:solidFill>
              </a:defRPr>
            </a:lvl7pPr>
            <a:lvl8pPr marL="1371600" marR="0" lvl="7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None/>
              <a:defRPr sz="2800" i="0" u="none" strike="noStrike" cap="none">
                <a:solidFill>
                  <a:srgbClr val="000099"/>
                </a:solidFill>
              </a:defRPr>
            </a:lvl8pPr>
            <a:lvl9pPr marL="1828800" marR="0" lvl="8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None/>
              <a:defRPr sz="2800" i="0" u="none" strike="noStrike" cap="none">
                <a:solidFill>
                  <a:srgbClr val="000099"/>
                </a:solidFill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762000" y="1222129"/>
            <a:ext cx="3803648" cy="472146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63500" algn="l" rtl="0">
              <a:lnSpc>
                <a:spcPct val="100000"/>
              </a:lnSpc>
              <a:spcBef>
                <a:spcPts val="143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•"/>
              <a:defRPr sz="2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E75B5"/>
              </a:buClr>
              <a:buSzPct val="100000"/>
              <a:buFont typeface="Cambria"/>
              <a:buChar char="⎯"/>
              <a:defRPr sz="2000" b="0" i="1" u="none" strike="noStrike" cap="none">
                <a:solidFill>
                  <a:srgbClr val="2E75B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204913" marR="0" lvl="2" indent="-61912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rgbClr val="C55A11"/>
              </a:buClr>
              <a:buSzPct val="100000"/>
              <a:buFont typeface="Times New Roman"/>
              <a:buChar char="•"/>
              <a:defRPr sz="1800" b="0" i="0" u="none" strike="noStrike" cap="none">
                <a:solidFill>
                  <a:srgbClr val="C55A1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mbria"/>
              <a:buChar char="⎯"/>
              <a:defRPr sz="1600" b="0" i="1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057400" marR="0" lvl="4" indent="-5080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•"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514600" marR="0" lvl="5" indent="0" algn="l" rtl="0">
              <a:lnSpc>
                <a:spcPct val="85000"/>
              </a:lnSpc>
              <a:spcBef>
                <a:spcPts val="54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0" algn="l" rtl="0">
              <a:lnSpc>
                <a:spcPct val="85000"/>
              </a:lnSpc>
              <a:spcBef>
                <a:spcPts val="54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0" algn="l" rtl="0">
              <a:lnSpc>
                <a:spcPct val="85000"/>
              </a:lnSpc>
              <a:spcBef>
                <a:spcPts val="54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0" algn="l" rtl="0">
              <a:lnSpc>
                <a:spcPct val="85000"/>
              </a:lnSpc>
              <a:spcBef>
                <a:spcPts val="54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4718050" y="1222129"/>
            <a:ext cx="3803648" cy="472146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63500" algn="l" rtl="0">
              <a:lnSpc>
                <a:spcPct val="100000"/>
              </a:lnSpc>
              <a:spcBef>
                <a:spcPts val="143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•"/>
              <a:defRPr sz="2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E75B5"/>
              </a:buClr>
              <a:buSzPct val="100000"/>
              <a:buFont typeface="Cambria"/>
              <a:buChar char="⎯"/>
              <a:defRPr sz="2000" b="0" i="1" u="none" strike="noStrike" cap="none">
                <a:solidFill>
                  <a:srgbClr val="2E75B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204913" marR="0" lvl="2" indent="-61912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rgbClr val="C55A11"/>
              </a:buClr>
              <a:buSzPct val="100000"/>
              <a:buFont typeface="Times New Roman"/>
              <a:buChar char="•"/>
              <a:defRPr sz="1800" b="0" i="0" u="none" strike="noStrike" cap="none">
                <a:solidFill>
                  <a:srgbClr val="C55A1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mbria"/>
              <a:buChar char="⎯"/>
              <a:defRPr sz="1600" b="0" i="1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057400" marR="0" lvl="4" indent="-5080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•"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514600" marR="0" lvl="5" indent="0" algn="l" rtl="0">
              <a:lnSpc>
                <a:spcPct val="85000"/>
              </a:lnSpc>
              <a:spcBef>
                <a:spcPts val="54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0" algn="l" rtl="0">
              <a:lnSpc>
                <a:spcPct val="85000"/>
              </a:lnSpc>
              <a:spcBef>
                <a:spcPts val="54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0" algn="l" rtl="0">
              <a:lnSpc>
                <a:spcPct val="85000"/>
              </a:lnSpc>
              <a:spcBef>
                <a:spcPts val="54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0" algn="l" rtl="0">
              <a:lnSpc>
                <a:spcPct val="85000"/>
              </a:lnSpc>
              <a:spcBef>
                <a:spcPts val="54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7198409" y="6490253"/>
            <a:ext cx="615243" cy="16076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" name="Shape 4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725" y="-51550"/>
            <a:ext cx="9195449" cy="1139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paris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457200" y="869575"/>
            <a:ext cx="4040187" cy="43927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143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sz="22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E75B5"/>
              </a:buClr>
              <a:buFont typeface="Cambria"/>
              <a:buNone/>
              <a:defRPr sz="2000" b="1" i="1" u="none" strike="noStrike" cap="none">
                <a:solidFill>
                  <a:srgbClr val="2E75B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rgbClr val="C55A11"/>
              </a:buClr>
              <a:buFont typeface="Times New Roman"/>
              <a:buNone/>
              <a:defRPr sz="1800" b="1" i="0" u="none" strike="noStrike" cap="none">
                <a:solidFill>
                  <a:srgbClr val="C55A1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Font typeface="Cambria"/>
              <a:buNone/>
              <a:defRPr sz="1600" b="1" i="1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sz="16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lnSpc>
                <a:spcPct val="85000"/>
              </a:lnSpc>
              <a:spcBef>
                <a:spcPts val="480"/>
              </a:spcBef>
              <a:spcAft>
                <a:spcPts val="0"/>
              </a:spcAft>
              <a:buClr>
                <a:srgbClr val="000099"/>
              </a:buClr>
              <a:buFont typeface="Arial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85000"/>
              </a:lnSpc>
              <a:spcBef>
                <a:spcPts val="480"/>
              </a:spcBef>
              <a:spcAft>
                <a:spcPts val="0"/>
              </a:spcAft>
              <a:buClr>
                <a:srgbClr val="000099"/>
              </a:buClr>
              <a:buFont typeface="Arial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85000"/>
              </a:lnSpc>
              <a:spcBef>
                <a:spcPts val="480"/>
              </a:spcBef>
              <a:spcAft>
                <a:spcPts val="0"/>
              </a:spcAft>
              <a:buClr>
                <a:srgbClr val="000099"/>
              </a:buClr>
              <a:buFont typeface="Arial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85000"/>
              </a:lnSpc>
              <a:spcBef>
                <a:spcPts val="480"/>
              </a:spcBef>
              <a:spcAft>
                <a:spcPts val="0"/>
              </a:spcAft>
              <a:buClr>
                <a:srgbClr val="000099"/>
              </a:buClr>
              <a:buFont typeface="Arial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2"/>
          </p:nvPr>
        </p:nvSpPr>
        <p:spPr>
          <a:xfrm>
            <a:off x="457200" y="1380565"/>
            <a:ext cx="4040187" cy="47455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63500" algn="l" rtl="0">
              <a:lnSpc>
                <a:spcPct val="100000"/>
              </a:lnSpc>
              <a:spcBef>
                <a:spcPts val="143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•"/>
              <a:defRPr sz="2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E75B5"/>
              </a:buClr>
              <a:buSzPct val="100000"/>
              <a:buFont typeface="Cambria"/>
              <a:buChar char="⎯"/>
              <a:defRPr sz="2000" b="0" i="1" u="none" strike="noStrike" cap="none">
                <a:solidFill>
                  <a:srgbClr val="2E75B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204913" marR="0" lvl="2" indent="-61912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rgbClr val="C55A11"/>
              </a:buClr>
              <a:buSzPct val="100000"/>
              <a:buFont typeface="Times New Roman"/>
              <a:buChar char="•"/>
              <a:defRPr sz="1800" b="0" i="0" u="none" strike="noStrike" cap="none">
                <a:solidFill>
                  <a:srgbClr val="C55A1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mbria"/>
              <a:buChar char="⎯"/>
              <a:defRPr sz="1600" b="0" i="1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057400" marR="0" lvl="4" indent="-5080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•"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514600" marR="0" lvl="5" indent="-25400" algn="l" rtl="0">
              <a:lnSpc>
                <a:spcPct val="85000"/>
              </a:lnSpc>
              <a:spcBef>
                <a:spcPts val="48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5400" algn="l" rtl="0">
              <a:lnSpc>
                <a:spcPct val="85000"/>
              </a:lnSpc>
              <a:spcBef>
                <a:spcPts val="48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5400" algn="l" rtl="0">
              <a:lnSpc>
                <a:spcPct val="85000"/>
              </a:lnSpc>
              <a:spcBef>
                <a:spcPts val="48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5400" algn="l" rtl="0">
              <a:lnSpc>
                <a:spcPct val="85000"/>
              </a:lnSpc>
              <a:spcBef>
                <a:spcPts val="48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3"/>
          </p:nvPr>
        </p:nvSpPr>
        <p:spPr>
          <a:xfrm>
            <a:off x="4645028" y="869578"/>
            <a:ext cx="4041773" cy="43927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143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sz="22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E75B5"/>
              </a:buClr>
              <a:buFont typeface="Cambria"/>
              <a:buNone/>
              <a:defRPr sz="2000" b="1" i="1" u="none" strike="noStrike" cap="none">
                <a:solidFill>
                  <a:srgbClr val="2E75B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rgbClr val="C55A11"/>
              </a:buClr>
              <a:buFont typeface="Times New Roman"/>
              <a:buNone/>
              <a:defRPr sz="1800" b="1" i="0" u="none" strike="noStrike" cap="none">
                <a:solidFill>
                  <a:srgbClr val="C55A1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Font typeface="Cambria"/>
              <a:buNone/>
              <a:defRPr sz="1600" b="1" i="1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sz="16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lnSpc>
                <a:spcPct val="85000"/>
              </a:lnSpc>
              <a:spcBef>
                <a:spcPts val="480"/>
              </a:spcBef>
              <a:spcAft>
                <a:spcPts val="0"/>
              </a:spcAft>
              <a:buClr>
                <a:srgbClr val="000099"/>
              </a:buClr>
              <a:buFont typeface="Arial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85000"/>
              </a:lnSpc>
              <a:spcBef>
                <a:spcPts val="480"/>
              </a:spcBef>
              <a:spcAft>
                <a:spcPts val="0"/>
              </a:spcAft>
              <a:buClr>
                <a:srgbClr val="000099"/>
              </a:buClr>
              <a:buFont typeface="Arial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85000"/>
              </a:lnSpc>
              <a:spcBef>
                <a:spcPts val="480"/>
              </a:spcBef>
              <a:spcAft>
                <a:spcPts val="0"/>
              </a:spcAft>
              <a:buClr>
                <a:srgbClr val="000099"/>
              </a:buClr>
              <a:buFont typeface="Arial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85000"/>
              </a:lnSpc>
              <a:spcBef>
                <a:spcPts val="480"/>
              </a:spcBef>
              <a:spcAft>
                <a:spcPts val="0"/>
              </a:spcAft>
              <a:buClr>
                <a:srgbClr val="000099"/>
              </a:buClr>
              <a:buFont typeface="Arial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4"/>
          </p:nvPr>
        </p:nvSpPr>
        <p:spPr>
          <a:xfrm>
            <a:off x="4645028" y="1380565"/>
            <a:ext cx="4041773" cy="47455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63500" algn="l" rtl="0">
              <a:lnSpc>
                <a:spcPct val="100000"/>
              </a:lnSpc>
              <a:spcBef>
                <a:spcPts val="143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•"/>
              <a:defRPr sz="2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E75B5"/>
              </a:buClr>
              <a:buSzPct val="100000"/>
              <a:buFont typeface="Cambria"/>
              <a:buChar char="⎯"/>
              <a:defRPr sz="2000" b="0" i="1" u="none" strike="noStrike" cap="none">
                <a:solidFill>
                  <a:srgbClr val="2E75B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204913" marR="0" lvl="2" indent="-61912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rgbClr val="C55A11"/>
              </a:buClr>
              <a:buSzPct val="100000"/>
              <a:buFont typeface="Times New Roman"/>
              <a:buChar char="•"/>
              <a:defRPr sz="1800" b="0" i="0" u="none" strike="noStrike" cap="none">
                <a:solidFill>
                  <a:srgbClr val="C55A1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mbria"/>
              <a:buChar char="⎯"/>
              <a:defRPr sz="1600" b="0" i="1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057400" marR="0" lvl="4" indent="-5080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•"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514600" marR="0" lvl="5" indent="-25400" algn="l" rtl="0">
              <a:lnSpc>
                <a:spcPct val="85000"/>
              </a:lnSpc>
              <a:spcBef>
                <a:spcPts val="48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5400" algn="l" rtl="0">
              <a:lnSpc>
                <a:spcPct val="85000"/>
              </a:lnSpc>
              <a:spcBef>
                <a:spcPts val="48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5400" algn="l" rtl="0">
              <a:lnSpc>
                <a:spcPct val="85000"/>
              </a:lnSpc>
              <a:spcBef>
                <a:spcPts val="48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5400" algn="l" rtl="0">
              <a:lnSpc>
                <a:spcPct val="85000"/>
              </a:lnSpc>
              <a:spcBef>
                <a:spcPts val="48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7198409" y="6490253"/>
            <a:ext cx="615243" cy="16076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151854" y="101603"/>
            <a:ext cx="8382544" cy="55401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None/>
              <a:defRPr sz="3200" i="0" u="none" strike="noStrike" cap="none">
                <a:solidFill>
                  <a:schemeClr val="dk1"/>
                </a:solidFill>
              </a:defRPr>
            </a:lvl1pPr>
            <a:lvl2pPr marL="0" marR="0" lvl="1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None/>
              <a:defRPr sz="2800" i="0" u="none" strike="noStrike" cap="none">
                <a:solidFill>
                  <a:srgbClr val="000099"/>
                </a:solidFill>
              </a:defRPr>
            </a:lvl2pPr>
            <a:lvl3pPr marL="0" marR="0" lvl="2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None/>
              <a:defRPr sz="2800" i="0" u="none" strike="noStrike" cap="none">
                <a:solidFill>
                  <a:srgbClr val="000099"/>
                </a:solidFill>
              </a:defRPr>
            </a:lvl3pPr>
            <a:lvl4pPr marL="0" marR="0" lvl="3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None/>
              <a:defRPr sz="2800" i="0" u="none" strike="noStrike" cap="none">
                <a:solidFill>
                  <a:srgbClr val="000099"/>
                </a:solidFill>
              </a:defRPr>
            </a:lvl4pPr>
            <a:lvl5pPr marL="0" marR="0" lvl="4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None/>
              <a:defRPr sz="2800" i="0" u="none" strike="noStrike" cap="none">
                <a:solidFill>
                  <a:srgbClr val="000099"/>
                </a:solidFill>
              </a:defRPr>
            </a:lvl5pPr>
            <a:lvl6pPr marL="457200" marR="0" lvl="5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None/>
              <a:defRPr sz="2800" i="0" u="none" strike="noStrike" cap="none">
                <a:solidFill>
                  <a:srgbClr val="000099"/>
                </a:solidFill>
              </a:defRPr>
            </a:lvl6pPr>
            <a:lvl7pPr marL="914400" marR="0" lvl="6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None/>
              <a:defRPr sz="2800" i="0" u="none" strike="noStrike" cap="none">
                <a:solidFill>
                  <a:srgbClr val="000099"/>
                </a:solidFill>
              </a:defRPr>
            </a:lvl7pPr>
            <a:lvl8pPr marL="1371600" marR="0" lvl="7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None/>
              <a:defRPr sz="2800" i="0" u="none" strike="noStrike" cap="none">
                <a:solidFill>
                  <a:srgbClr val="000099"/>
                </a:solidFill>
              </a:defRPr>
            </a:lvl8pPr>
            <a:lvl9pPr marL="1828800" marR="0" lvl="8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None/>
              <a:defRPr sz="2800" i="0" u="none" strike="noStrike" cap="none">
                <a:solidFill>
                  <a:srgbClr val="000099"/>
                </a:solidFill>
              </a:defRPr>
            </a:lvl9pPr>
          </a:lstStyle>
          <a:p>
            <a:endParaRPr/>
          </a:p>
        </p:txBody>
      </p:sp>
      <p:pic>
        <p:nvPicPr>
          <p:cNvPr id="53" name="Shape 5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725" y="-51550"/>
            <a:ext cx="9195449" cy="1139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 bwMode="black">
          <a:xfrm>
            <a:off x="731689" y="2884028"/>
            <a:ext cx="7680619" cy="150634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190" y="5861465"/>
            <a:ext cx="2319868" cy="9960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268" t="4887" r="33565" b="45262"/>
          <a:stretch/>
        </p:blipFill>
        <p:spPr>
          <a:xfrm>
            <a:off x="6798588" y="4977171"/>
            <a:ext cx="1945071" cy="1137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71192"/>
            <a:ext cx="3187648" cy="1486808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731690" y="334084"/>
            <a:ext cx="7680619" cy="2368179"/>
          </a:xfrm>
          <a:prstGeom prst="rect">
            <a:avLst/>
          </a:prstGeom>
          <a:solidFill>
            <a:srgbClr val="CED0D1"/>
          </a:solidFill>
          <a:ln w="34925">
            <a:solidFill>
              <a:srgbClr val="F37338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731689" y="374243"/>
            <a:ext cx="7680619" cy="2287859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919" y="5371192"/>
            <a:ext cx="3429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74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1.png"/><Relationship Id="rId9" Type="http://schemas.openxmlformats.org/officeDocument/2006/relationships/image" Target="../media/image2.png"/><Relationship Id="rId10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7198409" y="6490253"/>
            <a:ext cx="615243" cy="16076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Shape 14" descr="CaltechLogoOrangeRGB.pdf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749707" y="6258776"/>
            <a:ext cx="1394291" cy="599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Shape 1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1721" y="5941641"/>
            <a:ext cx="1810866" cy="844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Shape 1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533773" y="6027419"/>
            <a:ext cx="2076448" cy="83057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4.png"/><Relationship Id="rId6" Type="http://schemas.openxmlformats.org/officeDocument/2006/relationships/image" Target="../media/image18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9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4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7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4" Type="http://schemas.openxmlformats.org/officeDocument/2006/relationships/image" Target="../media/image37.jpg"/><Relationship Id="rId5" Type="http://schemas.openxmlformats.org/officeDocument/2006/relationships/image" Target="../media/image38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9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3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/Relationships>
</file>

<file path=ppt/slides/_rels/slide4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3.png"/><Relationship Id="rId12" Type="http://schemas.openxmlformats.org/officeDocument/2006/relationships/image" Target="../media/image64.gif"/><Relationship Id="rId13" Type="http://schemas.openxmlformats.org/officeDocument/2006/relationships/image" Target="../media/image65.png"/><Relationship Id="rId14" Type="http://schemas.openxmlformats.org/officeDocument/2006/relationships/image" Target="../media/image66.gif"/><Relationship Id="rId15" Type="http://schemas.openxmlformats.org/officeDocument/2006/relationships/image" Target="../media/image67.png"/><Relationship Id="rId16" Type="http://schemas.openxmlformats.org/officeDocument/2006/relationships/image" Target="../media/image3.gif"/><Relationship Id="rId17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gif"/><Relationship Id="rId7" Type="http://schemas.openxmlformats.org/officeDocument/2006/relationships/image" Target="../media/image59.png"/><Relationship Id="rId8" Type="http://schemas.openxmlformats.org/officeDocument/2006/relationships/image" Target="../media/image60.gif"/><Relationship Id="rId9" Type="http://schemas.openxmlformats.org/officeDocument/2006/relationships/image" Target="../media/image61.gif"/><Relationship Id="rId10" Type="http://schemas.openxmlformats.org/officeDocument/2006/relationships/image" Target="../media/image6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7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75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76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74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77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78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7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79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80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8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50691" y="179808"/>
            <a:ext cx="8024355" cy="270836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94733" y="272883"/>
            <a:ext cx="6131671" cy="136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85000"/>
              </a:lnSpc>
              <a:buClr>
                <a:schemeClr val="dk1"/>
              </a:buClr>
              <a:buSzPct val="25000"/>
            </a:pPr>
            <a:r>
              <a:rPr lang="en-US" sz="3200" b="1" dirty="0">
                <a:solidFill>
                  <a:schemeClr val="bg1"/>
                </a:solidFill>
              </a:rPr>
              <a:t>Lunar Extraction </a:t>
            </a:r>
          </a:p>
          <a:p>
            <a:pPr lvl="0" algn="ctr">
              <a:lnSpc>
                <a:spcPct val="85000"/>
              </a:lnSpc>
              <a:buClr>
                <a:schemeClr val="dk1"/>
              </a:buClr>
              <a:buSzPct val="25000"/>
            </a:pPr>
            <a:r>
              <a:rPr lang="en-US" sz="3200" b="1" dirty="0">
                <a:solidFill>
                  <a:schemeClr val="bg1"/>
                </a:solidFill>
              </a:rPr>
              <a:t>for </a:t>
            </a:r>
          </a:p>
          <a:p>
            <a:pPr lvl="0" algn="ctr">
              <a:lnSpc>
                <a:spcPct val="85000"/>
              </a:lnSpc>
              <a:buClr>
                <a:schemeClr val="dk1"/>
              </a:buClr>
              <a:buSzPct val="25000"/>
            </a:pPr>
            <a:r>
              <a:rPr lang="en-US" sz="3200" b="1" dirty="0">
                <a:solidFill>
                  <a:schemeClr val="bg1"/>
                </a:solidFill>
              </a:rPr>
              <a:t>Extraterrestrial Prospecting</a:t>
            </a:r>
            <a:endParaRPr lang="en-US" sz="3200" dirty="0"/>
          </a:p>
        </p:txBody>
      </p:sp>
      <p:pic>
        <p:nvPicPr>
          <p:cNvPr id="8" name="Shape 59" descr="logo rev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18977" y="1725929"/>
            <a:ext cx="3915555" cy="39155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1770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6600"/>
                </a:solidFill>
                <a:latin typeface="+mj-lt"/>
              </a:rPr>
              <a:t>Options</a:t>
            </a:r>
            <a:endParaRPr lang="en-US" dirty="0">
              <a:solidFill>
                <a:srgbClr val="FF6600"/>
              </a:solidFill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6328" y="1274477"/>
            <a:ext cx="7971691" cy="4692213"/>
          </a:xfrm>
        </p:spPr>
        <p:txBody>
          <a:bodyPr/>
          <a:lstStyle/>
          <a:p>
            <a:r>
              <a:rPr lang="en-US" sz="1800" dirty="0" smtClean="0">
                <a:latin typeface="+mj-lt"/>
              </a:rPr>
              <a:t>Rendezvous</a:t>
            </a:r>
          </a:p>
          <a:p>
            <a:r>
              <a:rPr lang="en-US" sz="1800" dirty="0" smtClean="0">
                <a:latin typeface="+mj-lt"/>
              </a:rPr>
              <a:t>Location of transfer method:</a:t>
            </a:r>
          </a:p>
          <a:p>
            <a:pPr marL="279400" indent="0">
              <a:buNone/>
            </a:pPr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- Lunarport </a:t>
            </a:r>
          </a:p>
          <a:p>
            <a:pPr marL="279400" indent="0">
              <a:buNone/>
            </a:pPr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- Conversion </a:t>
            </a:r>
          </a:p>
          <a:p>
            <a:pPr marL="279400" indent="0">
              <a:buNone/>
            </a:pPr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- Storage</a:t>
            </a:r>
          </a:p>
          <a:p>
            <a:pPr marL="279400" indent="0">
              <a:buNone/>
            </a:pPr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- Power</a:t>
            </a:r>
          </a:p>
          <a:p>
            <a:r>
              <a:rPr lang="en-US" sz="1800" dirty="0" smtClean="0">
                <a:latin typeface="+mj-lt"/>
              </a:rPr>
              <a:t>Resource Transfer to Orbit</a:t>
            </a:r>
          </a:p>
          <a:p>
            <a:pPr marL="279400" indent="0">
              <a:buNone/>
            </a:pPr>
            <a:endParaRPr lang="en-US" dirty="0" smtClean="0"/>
          </a:p>
          <a:p>
            <a:pPr marL="27940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lang="en-US"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 descr="iss022e0626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077" y="1666075"/>
            <a:ext cx="4467143" cy="297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671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lang="en-US"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Shape 94"/>
          <p:cNvSpPr txBox="1">
            <a:spLocks/>
          </p:cNvSpPr>
          <p:nvPr/>
        </p:nvSpPr>
        <p:spPr>
          <a:xfrm>
            <a:off x="272562" y="1"/>
            <a:ext cx="8598900" cy="1020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None/>
              <a:defRPr sz="2800" i="0" u="none" strike="noStrike" cap="none">
                <a:solidFill>
                  <a:srgbClr val="000099"/>
                </a:solidFill>
              </a:defRPr>
            </a:lvl2pPr>
            <a:lvl3pPr marL="0" marR="0" lvl="2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None/>
              <a:defRPr sz="2800" i="0" u="none" strike="noStrike" cap="none">
                <a:solidFill>
                  <a:srgbClr val="000099"/>
                </a:solidFill>
              </a:defRPr>
            </a:lvl3pPr>
            <a:lvl4pPr marL="0" marR="0" lvl="3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None/>
              <a:defRPr sz="2800" i="0" u="none" strike="noStrike" cap="none">
                <a:solidFill>
                  <a:srgbClr val="000099"/>
                </a:solidFill>
              </a:defRPr>
            </a:lvl4pPr>
            <a:lvl5pPr marL="0" marR="0" lvl="4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None/>
              <a:defRPr sz="2800" i="0" u="none" strike="noStrike" cap="none">
                <a:solidFill>
                  <a:srgbClr val="000099"/>
                </a:solidFill>
              </a:defRPr>
            </a:lvl5pPr>
            <a:lvl6pPr marL="457200" marR="0" lvl="5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None/>
              <a:defRPr sz="2800" i="0" u="none" strike="noStrike" cap="none">
                <a:solidFill>
                  <a:srgbClr val="000099"/>
                </a:solidFill>
              </a:defRPr>
            </a:lvl6pPr>
            <a:lvl7pPr marL="914400" marR="0" lvl="6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None/>
              <a:defRPr sz="2800" i="0" u="none" strike="noStrike" cap="none">
                <a:solidFill>
                  <a:srgbClr val="000099"/>
                </a:solidFill>
              </a:defRPr>
            </a:lvl7pPr>
            <a:lvl8pPr marL="1371600" marR="0" lvl="7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None/>
              <a:defRPr sz="2800" i="0" u="none" strike="noStrike" cap="none">
                <a:solidFill>
                  <a:srgbClr val="000099"/>
                </a:solidFill>
              </a:defRPr>
            </a:lvl8pPr>
            <a:lvl9pPr marL="1828800" marR="0" lvl="8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None/>
              <a:defRPr sz="2800" i="0" u="none" strike="noStrike" cap="none">
                <a:solidFill>
                  <a:srgbClr val="000099"/>
                </a:solidFill>
              </a:defRPr>
            </a:lvl9pPr>
          </a:lstStyle>
          <a:p>
            <a:pPr>
              <a:buSzPct val="25000"/>
              <a:buFont typeface="Times New Roman"/>
              <a:buNone/>
            </a:pPr>
            <a:r>
              <a:rPr lang="en-US" sz="3200" b="1" smtClean="0">
                <a:solidFill>
                  <a:srgbClr val="FF6600"/>
                </a:solidFill>
              </a:rPr>
              <a:t>Concept of Operations</a:t>
            </a:r>
            <a:endParaRPr lang="en-US" sz="3200" b="1" dirty="0">
              <a:solidFill>
                <a:srgbClr val="FF6600"/>
              </a:solidFill>
            </a:endParaRPr>
          </a:p>
        </p:txBody>
      </p:sp>
      <p:pic>
        <p:nvPicPr>
          <p:cNvPr id="5" name="Picture 4" descr="bat char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47" t="22880" r="6033"/>
          <a:stretch/>
        </p:blipFill>
        <p:spPr>
          <a:xfrm>
            <a:off x="272562" y="757305"/>
            <a:ext cx="8838807" cy="534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981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sldNum" idx="12"/>
          </p:nvPr>
        </p:nvSpPr>
        <p:spPr>
          <a:xfrm>
            <a:off x="7198409" y="6490253"/>
            <a:ext cx="615243" cy="16076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lang="en-US"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Shape 103"/>
          <p:cNvSpPr txBox="1">
            <a:spLocks noGrp="1"/>
          </p:cNvSpPr>
          <p:nvPr>
            <p:ph type="title"/>
          </p:nvPr>
        </p:nvSpPr>
        <p:spPr>
          <a:xfrm>
            <a:off x="272562" y="1"/>
            <a:ext cx="8598900" cy="1020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sz="3200" b="1" dirty="0">
                <a:solidFill>
                  <a:srgbClr val="FF6600"/>
                </a:solidFill>
              </a:rPr>
              <a:t>Schedule</a:t>
            </a:r>
          </a:p>
        </p:txBody>
      </p:sp>
      <p:sp>
        <p:nvSpPr>
          <p:cNvPr id="5" name="Rectangle 4"/>
          <p:cNvSpPr/>
          <p:nvPr/>
        </p:nvSpPr>
        <p:spPr>
          <a:xfrm>
            <a:off x="1426309" y="5351547"/>
            <a:ext cx="30876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CALTECH TEAM EXPLORER 2017</a:t>
            </a:r>
          </a:p>
        </p:txBody>
      </p:sp>
      <p:pic>
        <p:nvPicPr>
          <p:cNvPr id="2" name="Picture 1" descr="Screen Shot 2017-04-08 at 4.51.3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2153"/>
            <a:ext cx="9144000" cy="49171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sldNum" idx="12"/>
          </p:nvPr>
        </p:nvSpPr>
        <p:spPr>
          <a:xfrm>
            <a:off x="7198409" y="6490253"/>
            <a:ext cx="615300" cy="160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lang="en-US"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0" name="Shape 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725" y="-46400"/>
            <a:ext cx="9195449" cy="1139799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Shape 112"/>
          <p:cNvSpPr txBox="1">
            <a:spLocks noGrp="1"/>
          </p:cNvSpPr>
          <p:nvPr>
            <p:ph type="title"/>
          </p:nvPr>
        </p:nvSpPr>
        <p:spPr>
          <a:xfrm>
            <a:off x="272562" y="1"/>
            <a:ext cx="8598900" cy="1020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sz="3200" b="1" dirty="0">
                <a:solidFill>
                  <a:srgbClr val="FF6600"/>
                </a:solidFill>
              </a:rPr>
              <a:t>Launch Phase</a:t>
            </a:r>
          </a:p>
        </p:txBody>
      </p:sp>
      <p:pic>
        <p:nvPicPr>
          <p:cNvPr id="2" name="Picture 1" descr="infographic fix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73" y="652860"/>
            <a:ext cx="7247045" cy="55999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Shape 1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5725" y="-59900"/>
            <a:ext cx="9195449" cy="1139799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Shape 118"/>
          <p:cNvSpPr txBox="1">
            <a:spLocks noGrp="1"/>
          </p:cNvSpPr>
          <p:nvPr>
            <p:ph type="sldNum" idx="12"/>
          </p:nvPr>
        </p:nvSpPr>
        <p:spPr>
          <a:xfrm>
            <a:off x="7198409" y="6490253"/>
            <a:ext cx="615300" cy="160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lang="en-US"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Shape 119"/>
          <p:cNvSpPr txBox="1">
            <a:spLocks noGrp="1"/>
          </p:cNvSpPr>
          <p:nvPr>
            <p:ph type="body" idx="4294967295"/>
          </p:nvPr>
        </p:nvSpPr>
        <p:spPr>
          <a:xfrm>
            <a:off x="586154" y="1134666"/>
            <a:ext cx="7971600" cy="4692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Shape 120" title="Caltech Animation.mp4"/>
          <p:cNvSpPr/>
          <p:nvPr/>
        </p:nvSpPr>
        <p:spPr>
          <a:xfrm>
            <a:off x="1397349" y="858525"/>
            <a:ext cx="6555475" cy="4916625"/>
          </a:xfrm>
          <a:prstGeom prst="rect">
            <a:avLst/>
          </a:prstGeom>
          <a:noFill/>
          <a:ln>
            <a:noFill/>
          </a:ln>
        </p:spPr>
      </p:sp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272562" y="1"/>
            <a:ext cx="8598900" cy="1020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sz="3200" b="1" dirty="0">
                <a:solidFill>
                  <a:srgbClr val="FF6600"/>
                </a:solidFill>
              </a:rPr>
              <a:t>Launch Phase</a:t>
            </a:r>
          </a:p>
        </p:txBody>
      </p:sp>
      <p:pic>
        <p:nvPicPr>
          <p:cNvPr id="3" name="Caltech Animation fina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3212" y="910341"/>
            <a:ext cx="8740667" cy="4916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Shape 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725" y="-59900"/>
            <a:ext cx="9195449" cy="1139799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Shape 127"/>
          <p:cNvSpPr txBox="1">
            <a:spLocks noGrp="1"/>
          </p:cNvSpPr>
          <p:nvPr>
            <p:ph type="sldNum" idx="12"/>
          </p:nvPr>
        </p:nvSpPr>
        <p:spPr>
          <a:xfrm>
            <a:off x="7198409" y="6490253"/>
            <a:ext cx="615300" cy="160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lang="en-US"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272562" y="1"/>
            <a:ext cx="8598900" cy="1020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sz="3200" b="1" dirty="0">
                <a:solidFill>
                  <a:srgbClr val="FF6600"/>
                </a:solidFill>
              </a:rPr>
              <a:t>Missions to Mars by 2031</a:t>
            </a:r>
          </a:p>
        </p:txBody>
      </p:sp>
      <p:pic>
        <p:nvPicPr>
          <p:cNvPr id="129" name="Shape 129" descr="How-Long-Does-It-Take-To-Get-To-Mars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7250" y="1109662"/>
            <a:ext cx="7429500" cy="463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>
            <a:spLocks noGrp="1"/>
          </p:cNvSpPr>
          <p:nvPr>
            <p:ph type="sldNum" idx="12"/>
          </p:nvPr>
        </p:nvSpPr>
        <p:spPr>
          <a:xfrm>
            <a:off x="7198409" y="6490253"/>
            <a:ext cx="615300" cy="160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lang="en-US"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1" name="Shape 1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725" y="-59900"/>
            <a:ext cx="9195449" cy="1139799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Shape 142"/>
          <p:cNvSpPr txBox="1">
            <a:spLocks noGrp="1"/>
          </p:cNvSpPr>
          <p:nvPr>
            <p:ph type="title"/>
          </p:nvPr>
        </p:nvSpPr>
        <p:spPr>
          <a:xfrm>
            <a:off x="272562" y="0"/>
            <a:ext cx="8598900" cy="1020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b="1" dirty="0">
                <a:solidFill>
                  <a:srgbClr val="FF6600"/>
                </a:solidFill>
                <a:latin typeface="+mj-lt"/>
                <a:ea typeface="Helvetica Neue"/>
                <a:cs typeface="Helvetica Neue"/>
                <a:sym typeface="Helvetica Neue"/>
              </a:rPr>
              <a:t>Site Selection: Cabeus Crater</a:t>
            </a:r>
          </a:p>
        </p:txBody>
      </p:sp>
      <p:pic>
        <p:nvPicPr>
          <p:cNvPr id="143" name="Shape 1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2550" y="1079900"/>
            <a:ext cx="4139274" cy="45179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Shape 144"/>
          <p:cNvSpPr txBox="1"/>
          <p:nvPr/>
        </p:nvSpPr>
        <p:spPr>
          <a:xfrm>
            <a:off x="3018925" y="5099100"/>
            <a:ext cx="1200600" cy="34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i="1"/>
              <a:t>Paige+ 2010</a:t>
            </a:r>
          </a:p>
        </p:txBody>
      </p:sp>
      <p:pic>
        <p:nvPicPr>
          <p:cNvPr id="145" name="Shape 1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16674" y="1079899"/>
            <a:ext cx="4427375" cy="3160029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Shape 146"/>
          <p:cNvSpPr txBox="1"/>
          <p:nvPr/>
        </p:nvSpPr>
        <p:spPr>
          <a:xfrm>
            <a:off x="4516675" y="1079900"/>
            <a:ext cx="707100" cy="34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i="1"/>
              <a:t>NASA</a:t>
            </a:r>
          </a:p>
        </p:txBody>
      </p:sp>
      <p:sp>
        <p:nvSpPr>
          <p:cNvPr id="147" name="Shape 147"/>
          <p:cNvSpPr txBox="1"/>
          <p:nvPr/>
        </p:nvSpPr>
        <p:spPr>
          <a:xfrm>
            <a:off x="4623500" y="4376250"/>
            <a:ext cx="4320600" cy="185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2200" u="sng" dirty="0">
                <a:latin typeface="+mj-lt"/>
              </a:rPr>
              <a:t>Cabeus</a:t>
            </a:r>
            <a:r>
              <a:rPr lang="en-US" sz="2200" dirty="0">
                <a:latin typeface="+mj-lt"/>
              </a:rPr>
              <a:t>: the </a:t>
            </a:r>
            <a:r>
              <a:rPr lang="en-US" sz="2200" b="1" i="1" dirty="0">
                <a:latin typeface="+mj-lt"/>
              </a:rPr>
              <a:t>only</a:t>
            </a:r>
            <a:r>
              <a:rPr lang="en-US" sz="2200" dirty="0">
                <a:latin typeface="+mj-lt"/>
              </a:rPr>
              <a:t> Lunar location with verified H</a:t>
            </a:r>
            <a:r>
              <a:rPr lang="en-US" sz="2200" baseline="-25000" dirty="0">
                <a:latin typeface="+mj-lt"/>
              </a:rPr>
              <a:t>2</a:t>
            </a:r>
            <a:r>
              <a:rPr lang="en-US" sz="2200" dirty="0">
                <a:latin typeface="+mj-lt"/>
              </a:rPr>
              <a:t>O in minable quantities</a:t>
            </a:r>
          </a:p>
          <a:p>
            <a:pPr lvl="0">
              <a:spcBef>
                <a:spcPts val="0"/>
              </a:spcBef>
              <a:buNone/>
            </a:pPr>
            <a:endParaRPr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 txBox="1">
            <a:spLocks noGrp="1"/>
          </p:cNvSpPr>
          <p:nvPr>
            <p:ph type="sldNum" idx="12"/>
          </p:nvPr>
        </p:nvSpPr>
        <p:spPr>
          <a:xfrm>
            <a:off x="7198409" y="6490253"/>
            <a:ext cx="615300" cy="160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 lang="en-US"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3" name="Shape 1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725" y="-59900"/>
            <a:ext cx="9195449" cy="1139799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Shape 154"/>
          <p:cNvSpPr txBox="1">
            <a:spLocks noGrp="1"/>
          </p:cNvSpPr>
          <p:nvPr>
            <p:ph type="title"/>
          </p:nvPr>
        </p:nvSpPr>
        <p:spPr>
          <a:xfrm>
            <a:off x="272562" y="0"/>
            <a:ext cx="8598900" cy="1020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b="1" dirty="0">
                <a:solidFill>
                  <a:srgbClr val="FF6600"/>
                </a:solidFill>
                <a:latin typeface="+mj-lt"/>
                <a:ea typeface="Helvetica Neue"/>
                <a:cs typeface="Helvetica Neue"/>
                <a:sym typeface="Helvetica Neue"/>
              </a:rPr>
              <a:t>Site Selection: Where in Cabeus Crater?</a:t>
            </a:r>
          </a:p>
        </p:txBody>
      </p:sp>
      <p:pic>
        <p:nvPicPr>
          <p:cNvPr id="155" name="Shape 1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6174" y="1205450"/>
            <a:ext cx="3304950" cy="4579999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Shape 156"/>
          <p:cNvSpPr txBox="1"/>
          <p:nvPr/>
        </p:nvSpPr>
        <p:spPr>
          <a:xfrm>
            <a:off x="4350125" y="1205450"/>
            <a:ext cx="5414350" cy="224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571500" lvl="0" indent="-571500">
              <a:spcBef>
                <a:spcPts val="0"/>
              </a:spcBef>
              <a:buFont typeface="Arial"/>
              <a:buChar char="•"/>
            </a:pPr>
            <a:r>
              <a:rPr lang="en-US" sz="2400" dirty="0"/>
              <a:t>Water</a:t>
            </a:r>
          </a:p>
          <a:p>
            <a:pPr marL="571500" lvl="0" indent="-571500">
              <a:spcBef>
                <a:spcPts val="0"/>
              </a:spcBef>
              <a:buFont typeface="Arial"/>
              <a:buChar char="•"/>
            </a:pPr>
            <a:r>
              <a:rPr lang="en-US" sz="2400" dirty="0"/>
              <a:t>Power</a:t>
            </a:r>
          </a:p>
          <a:p>
            <a:pPr marL="571500" lvl="0" indent="-571500">
              <a:spcBef>
                <a:spcPts val="0"/>
              </a:spcBef>
              <a:buFont typeface="Arial"/>
              <a:buChar char="•"/>
            </a:pPr>
            <a:r>
              <a:rPr lang="en-US" sz="2400" dirty="0"/>
              <a:t>Communications</a:t>
            </a:r>
          </a:p>
          <a:p>
            <a:pPr marL="571500" lvl="0" indent="-571500">
              <a:spcBef>
                <a:spcPts val="0"/>
              </a:spcBef>
              <a:buFont typeface="Arial"/>
              <a:buChar char="•"/>
            </a:pPr>
            <a:r>
              <a:rPr lang="en-US" sz="2400" dirty="0"/>
              <a:t>Flat</a:t>
            </a:r>
          </a:p>
        </p:txBody>
      </p:sp>
      <p:sp>
        <p:nvSpPr>
          <p:cNvPr id="157" name="Shape 157"/>
          <p:cNvSpPr txBox="1"/>
          <p:nvPr/>
        </p:nvSpPr>
        <p:spPr>
          <a:xfrm>
            <a:off x="3969825" y="4986850"/>
            <a:ext cx="6846000" cy="79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2400" dirty="0"/>
              <a:t>Cabeus crater, 500 m contours</a:t>
            </a:r>
          </a:p>
          <a:p>
            <a:pPr lvl="0">
              <a:spcBef>
                <a:spcPts val="0"/>
              </a:spcBef>
              <a:buNone/>
            </a:pPr>
            <a:r>
              <a:rPr lang="en-US" sz="2400" dirty="0"/>
              <a:t>Elevation: -4 -&gt; +4 km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sldNum" idx="12"/>
          </p:nvPr>
        </p:nvSpPr>
        <p:spPr>
          <a:xfrm>
            <a:off x="7198409" y="6490253"/>
            <a:ext cx="615300" cy="160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 lang="en-US"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3" name="Shape 1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725" y="-59900"/>
            <a:ext cx="9195449" cy="1139799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Shape 164"/>
          <p:cNvSpPr txBox="1">
            <a:spLocks noGrp="1"/>
          </p:cNvSpPr>
          <p:nvPr>
            <p:ph type="title"/>
          </p:nvPr>
        </p:nvSpPr>
        <p:spPr>
          <a:xfrm>
            <a:off x="272562" y="0"/>
            <a:ext cx="8598900" cy="1020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b="1" dirty="0">
                <a:solidFill>
                  <a:srgbClr val="FF66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Site Selection: Rim Station</a:t>
            </a:r>
          </a:p>
        </p:txBody>
      </p:sp>
      <p:pic>
        <p:nvPicPr>
          <p:cNvPr id="165" name="Shape 1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3550" y="817949"/>
            <a:ext cx="6633000" cy="466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Shape 166"/>
          <p:cNvSpPr txBox="1"/>
          <p:nvPr/>
        </p:nvSpPr>
        <p:spPr>
          <a:xfrm>
            <a:off x="-325" y="5388700"/>
            <a:ext cx="9144000" cy="79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sz="2400" dirty="0"/>
              <a:t>Left: Sunlight,  Right: Earth Line-of-sight, 500 m contour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>
            <a:spLocks noGrp="1"/>
          </p:cNvSpPr>
          <p:nvPr>
            <p:ph type="sldNum" idx="12"/>
          </p:nvPr>
        </p:nvSpPr>
        <p:spPr>
          <a:xfrm>
            <a:off x="7198409" y="6490253"/>
            <a:ext cx="615300" cy="160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 lang="en-US"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Shape 1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725" y="-59900"/>
            <a:ext cx="9195449" cy="1139799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Shape 173"/>
          <p:cNvSpPr txBox="1">
            <a:spLocks noGrp="1"/>
          </p:cNvSpPr>
          <p:nvPr>
            <p:ph type="title"/>
          </p:nvPr>
        </p:nvSpPr>
        <p:spPr>
          <a:xfrm>
            <a:off x="272562" y="0"/>
            <a:ext cx="8598900" cy="1020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b="1" dirty="0">
                <a:solidFill>
                  <a:srgbClr val="FF66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Site Selection: Entire Asset Deployment</a:t>
            </a:r>
          </a:p>
        </p:txBody>
      </p:sp>
      <p:pic>
        <p:nvPicPr>
          <p:cNvPr id="174" name="Shape 1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85275" y="792525"/>
            <a:ext cx="6704625" cy="4659046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Shape 175"/>
          <p:cNvSpPr txBox="1"/>
          <p:nvPr/>
        </p:nvSpPr>
        <p:spPr>
          <a:xfrm>
            <a:off x="-325" y="5388700"/>
            <a:ext cx="9144000" cy="79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2400"/>
              <a:t>Left: Slopes,  Right: Elevation (-4 -&gt; +4 km), 500 m contour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sldNum" idx="12"/>
          </p:nvPr>
        </p:nvSpPr>
        <p:spPr>
          <a:xfrm>
            <a:off x="7198409" y="6490253"/>
            <a:ext cx="615243" cy="16076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lang="en-US"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Caltech Fina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372263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sldNum" idx="12"/>
          </p:nvPr>
        </p:nvSpPr>
        <p:spPr>
          <a:xfrm>
            <a:off x="7198409" y="6490253"/>
            <a:ext cx="615300" cy="1608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 lang="en-US"/>
          </a:p>
        </p:txBody>
      </p:sp>
      <p:pic>
        <p:nvPicPr>
          <p:cNvPr id="182" name="Shape 182" descr="rover-landing-system-2.png"/>
          <p:cNvPicPr preferRelativeResize="0"/>
          <p:nvPr/>
        </p:nvPicPr>
        <p:blipFill rotWithShape="1">
          <a:blip r:embed="rId3">
            <a:alphaModFix/>
          </a:blip>
          <a:srcRect r="49839"/>
          <a:stretch/>
        </p:blipFill>
        <p:spPr>
          <a:xfrm>
            <a:off x="826893" y="1012500"/>
            <a:ext cx="3757125" cy="289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Shape 183" descr="deployed_concentrators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27350" y="3847964"/>
            <a:ext cx="2114949" cy="2803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Shape 184" descr="comm-station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50500" y="4628850"/>
            <a:ext cx="2114951" cy="1352374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Shape 185"/>
          <p:cNvSpPr txBox="1"/>
          <p:nvPr/>
        </p:nvSpPr>
        <p:spPr>
          <a:xfrm>
            <a:off x="577350" y="5191150"/>
            <a:ext cx="3159900" cy="73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1800" dirty="0"/>
              <a:t>The used delivery vehicle deploys telecom system.</a:t>
            </a:r>
          </a:p>
        </p:txBody>
      </p:sp>
      <p:pic>
        <p:nvPicPr>
          <p:cNvPr id="186" name="Shape 18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50499" y="3276474"/>
            <a:ext cx="1466200" cy="13523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7" name="Shape 187"/>
          <p:cNvCxnSpPr/>
          <p:nvPr/>
        </p:nvCxnSpPr>
        <p:spPr>
          <a:xfrm>
            <a:off x="0" y="3195087"/>
            <a:ext cx="4993500" cy="0"/>
          </a:xfrm>
          <a:prstGeom prst="straightConnector1">
            <a:avLst/>
          </a:prstGeom>
          <a:ln>
            <a:headEnd type="none" w="lg" len="lg"/>
            <a:tailEnd type="non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88" name="Shape 18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25725" y="-76200"/>
            <a:ext cx="9195449" cy="1139799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272548" y="0"/>
            <a:ext cx="8589000" cy="1020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200" b="1" dirty="0">
                <a:solidFill>
                  <a:srgbClr val="FF6600"/>
                </a:solidFill>
              </a:rPr>
              <a:t>Phase I: Power Station Deployment (2024)</a:t>
            </a:r>
          </a:p>
        </p:txBody>
      </p:sp>
      <p:sp>
        <p:nvSpPr>
          <p:cNvPr id="190" name="Shape 190"/>
          <p:cNvSpPr txBox="1"/>
          <p:nvPr/>
        </p:nvSpPr>
        <p:spPr>
          <a:xfrm>
            <a:off x="4993500" y="1012500"/>
            <a:ext cx="3757200" cy="261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4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Lunar Landing System (LLS)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Nickname: The Pizza Delivery Truck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Rovers delivered: max 6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Diameter: 4 m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Deliverable mass: 4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mT</a:t>
            </a:r>
            <a:endParaRPr lang="en-US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Launch mass: 9 </a:t>
            </a:r>
            <a:r>
              <a:rPr lang="en-US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mT</a:t>
            </a:r>
            <a:endParaRPr lang="en-US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Additional uses: </a:t>
            </a:r>
          </a:p>
          <a:p>
            <a:pPr marL="457200" lvl="0" indent="-228600" rtl="0">
              <a:spcBef>
                <a:spcPts val="0"/>
              </a:spcBef>
              <a:buClr>
                <a:schemeClr val="dk1"/>
              </a:buClr>
              <a:buFont typeface="Calibri"/>
              <a:buChar char="●"/>
            </a:pP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Carries constructor modules instead of unplaced rovers</a:t>
            </a:r>
          </a:p>
          <a:p>
            <a:pPr marL="457200" lvl="0" indent="-228600" rtl="0">
              <a:spcBef>
                <a:spcPts val="0"/>
              </a:spcBef>
              <a:buClr>
                <a:schemeClr val="dk1"/>
              </a:buClr>
              <a:buFont typeface="Calibri"/>
              <a:buChar char="●"/>
            </a:pP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Can deliver and house ISRU unit</a:t>
            </a:r>
          </a:p>
        </p:txBody>
      </p:sp>
      <p:sp>
        <p:nvSpPr>
          <p:cNvPr id="191" name="Shape 191"/>
          <p:cNvSpPr txBox="1"/>
          <p:nvPr/>
        </p:nvSpPr>
        <p:spPr>
          <a:xfrm>
            <a:off x="272550" y="3276462"/>
            <a:ext cx="3159900" cy="135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800"/>
              <a:t>Each concentrator is deployed into location by a wheeled rover hauling a tractor with deployable solar array.</a:t>
            </a:r>
          </a:p>
        </p:txBody>
      </p:sp>
      <p:sp>
        <p:nvSpPr>
          <p:cNvPr id="192" name="Shape 192"/>
          <p:cNvSpPr txBox="1"/>
          <p:nvPr/>
        </p:nvSpPr>
        <p:spPr>
          <a:xfrm>
            <a:off x="7054775" y="4547100"/>
            <a:ext cx="2115000" cy="1244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800" dirty="0"/>
              <a:t>Five solar concentrators are located at each rim station</a:t>
            </a:r>
          </a:p>
          <a:p>
            <a:pPr lvl="0" rtl="0">
              <a:spcBef>
                <a:spcPts val="0"/>
              </a:spcBef>
              <a:buNone/>
            </a:pPr>
            <a:endParaRPr sz="1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420475" y="3682500"/>
            <a:ext cx="4209300" cy="2347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b="1" dirty="0">
                <a:latin typeface="+mj-lt"/>
              </a:rPr>
              <a:t>Constructor</a:t>
            </a:r>
            <a:r>
              <a:rPr lang="en-US" sz="2000" b="1" dirty="0">
                <a:latin typeface="+mj-lt"/>
              </a:rPr>
              <a:t>: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-US" dirty="0">
                <a:latin typeface="+mj-lt"/>
              </a:rPr>
              <a:t>Tractor carries trailer modules</a:t>
            </a:r>
          </a:p>
          <a:p>
            <a:pPr marL="685800" lvl="1" indent="0" rtl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7F7F7F"/>
                </a:solidFill>
                <a:latin typeface="+mj-lt"/>
              </a:rPr>
              <a:t>- Bulldozer </a:t>
            </a:r>
            <a:r>
              <a:rPr lang="en-US" dirty="0">
                <a:solidFill>
                  <a:srgbClr val="7F7F7F"/>
                </a:solidFill>
                <a:latin typeface="+mj-lt"/>
              </a:rPr>
              <a:t>Unit</a:t>
            </a:r>
          </a:p>
          <a:p>
            <a:pPr marL="1309688" lvl="2" indent="0" rtl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7F7F7F"/>
                </a:solidFill>
                <a:latin typeface="+mj-lt"/>
              </a:rPr>
              <a:t>- Clears </a:t>
            </a:r>
            <a:r>
              <a:rPr lang="en-US" dirty="0">
                <a:solidFill>
                  <a:srgbClr val="7F7F7F"/>
                </a:solidFill>
                <a:latin typeface="+mj-lt"/>
              </a:rPr>
              <a:t>loose regolith</a:t>
            </a:r>
          </a:p>
          <a:p>
            <a:pPr marL="685800" lvl="1" indent="0" rtl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7F7F7F"/>
                </a:solidFill>
                <a:latin typeface="+mj-lt"/>
              </a:rPr>
              <a:t>- Robotic </a:t>
            </a:r>
            <a:r>
              <a:rPr lang="en-US" dirty="0">
                <a:solidFill>
                  <a:srgbClr val="7F7F7F"/>
                </a:solidFill>
                <a:latin typeface="+mj-lt"/>
              </a:rPr>
              <a:t>Arm</a:t>
            </a:r>
          </a:p>
          <a:p>
            <a:pPr marL="1309688" lvl="2" indent="0" rtl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7F7F7F"/>
                </a:solidFill>
                <a:latin typeface="+mj-lt"/>
              </a:rPr>
              <a:t>- Attaches </a:t>
            </a:r>
            <a:r>
              <a:rPr lang="en-US" dirty="0">
                <a:solidFill>
                  <a:srgbClr val="7F7F7F"/>
                </a:solidFill>
                <a:latin typeface="+mj-lt"/>
              </a:rPr>
              <a:t>cryo hoses and power cabling.</a:t>
            </a:r>
          </a:p>
        </p:txBody>
      </p:sp>
      <p:sp>
        <p:nvSpPr>
          <p:cNvPr id="199" name="Shape 199"/>
          <p:cNvSpPr txBox="1">
            <a:spLocks noGrp="1"/>
          </p:cNvSpPr>
          <p:nvPr>
            <p:ph type="sldNum" idx="12"/>
          </p:nvPr>
        </p:nvSpPr>
        <p:spPr>
          <a:xfrm>
            <a:off x="7198409" y="6490253"/>
            <a:ext cx="615300" cy="1608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 lang="en-US"/>
          </a:p>
        </p:txBody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3671550" y="907725"/>
            <a:ext cx="4867800" cy="2347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b="1" dirty="0">
                <a:latin typeface="+mj-lt"/>
              </a:rPr>
              <a:t>Prospector</a:t>
            </a:r>
            <a:r>
              <a:rPr lang="en-US" sz="2000" b="1" dirty="0">
                <a:latin typeface="+mj-lt"/>
              </a:rPr>
              <a:t>: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-US" dirty="0">
                <a:latin typeface="+mj-lt"/>
              </a:rPr>
              <a:t>Existing vehicle used for simplicity</a:t>
            </a:r>
          </a:p>
          <a:p>
            <a:pPr marL="685800" lvl="1" indent="0" rtl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7F7F7F"/>
                </a:solidFill>
                <a:latin typeface="+mj-lt"/>
              </a:rPr>
              <a:t>- Based </a:t>
            </a:r>
            <a:r>
              <a:rPr lang="en-US" dirty="0">
                <a:solidFill>
                  <a:srgbClr val="7F7F7F"/>
                </a:solidFill>
                <a:latin typeface="+mj-lt"/>
              </a:rPr>
              <a:t>on Lunar Polar Volatiles Extractor (LPVE) mission</a:t>
            </a:r>
            <a:r>
              <a:rPr lang="en-US" dirty="0">
                <a:latin typeface="+mj-lt"/>
              </a:rPr>
              <a:t>.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-US" dirty="0">
                <a:latin typeface="+mj-lt"/>
              </a:rPr>
              <a:t>Identifies volatile deposits around landing site</a:t>
            </a:r>
          </a:p>
          <a:p>
            <a:pPr marL="685800" lvl="1" indent="0" rtl="0">
              <a:spcBef>
                <a:spcPts val="0"/>
              </a:spcBef>
              <a:buNone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- Likely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heterogeneous ice distribution</a:t>
            </a:r>
          </a:p>
        </p:txBody>
      </p:sp>
      <p:pic>
        <p:nvPicPr>
          <p:cNvPr id="201" name="Shape 2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725" y="-59900"/>
            <a:ext cx="9195449" cy="1139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Shape 2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85018" y="3656024"/>
            <a:ext cx="2420781" cy="2347499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Shape 203"/>
          <p:cNvSpPr txBox="1">
            <a:spLocks noGrp="1"/>
          </p:cNvSpPr>
          <p:nvPr>
            <p:ph type="title"/>
          </p:nvPr>
        </p:nvSpPr>
        <p:spPr>
          <a:xfrm>
            <a:off x="272562" y="0"/>
            <a:ext cx="8598900" cy="1020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b="1" dirty="0">
                <a:solidFill>
                  <a:srgbClr val="FF6600"/>
                </a:solidFill>
              </a:rPr>
              <a:t>Phase II - Ice Location (2026)</a:t>
            </a:r>
          </a:p>
        </p:txBody>
      </p:sp>
      <p:pic>
        <p:nvPicPr>
          <p:cNvPr id="204" name="Shape 20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58675" y="831525"/>
            <a:ext cx="2739573" cy="27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 txBox="1">
            <a:spLocks noGrp="1"/>
          </p:cNvSpPr>
          <p:nvPr>
            <p:ph type="sldNum" idx="12"/>
          </p:nvPr>
        </p:nvSpPr>
        <p:spPr>
          <a:xfrm>
            <a:off x="7198409" y="6490253"/>
            <a:ext cx="615300" cy="1608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21</a:t>
            </a:fld>
            <a:endParaRPr lang="en-US"/>
          </a:p>
        </p:txBody>
      </p:sp>
      <p:sp>
        <p:nvSpPr>
          <p:cNvPr id="211" name="Shape 211"/>
          <p:cNvSpPr txBox="1">
            <a:spLocks noGrp="1"/>
          </p:cNvSpPr>
          <p:nvPr>
            <p:ph type="body" idx="2"/>
          </p:nvPr>
        </p:nvSpPr>
        <p:spPr>
          <a:xfrm>
            <a:off x="-88250" y="3279316"/>
            <a:ext cx="2844900" cy="638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b="1" dirty="0">
                <a:latin typeface="Helvetica Neue"/>
                <a:ea typeface="Helvetica Neue"/>
                <a:cs typeface="Helvetica Neue"/>
                <a:sym typeface="Helvetica Neue"/>
              </a:rPr>
              <a:t>ISRU System: 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endParaRPr dirty="0"/>
          </a:p>
          <a:p>
            <a:pPr marL="0" lvl="0" indent="0" rtl="0">
              <a:spcBef>
                <a:spcPts val="0"/>
              </a:spcBef>
              <a:buNone/>
            </a:pPr>
            <a:endParaRPr b="1" dirty="0"/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212" name="Shape 212" descr="ISRU-new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292712"/>
            <a:ext cx="4687649" cy="18672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3" name="Shape 213"/>
          <p:cNvCxnSpPr>
            <a:stCxn id="214" idx="1"/>
          </p:cNvCxnSpPr>
          <p:nvPr/>
        </p:nvCxnSpPr>
        <p:spPr>
          <a:xfrm flipH="1">
            <a:off x="2294800" y="5726587"/>
            <a:ext cx="631800" cy="25080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14" name="Shape 214"/>
          <p:cNvSpPr txBox="1"/>
          <p:nvPr/>
        </p:nvSpPr>
        <p:spPr>
          <a:xfrm>
            <a:off x="2926600" y="5585287"/>
            <a:ext cx="1872600" cy="28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u="sng"/>
              <a:t>Cryogenic Fuel Lines (Heated)</a:t>
            </a:r>
          </a:p>
        </p:txBody>
      </p:sp>
      <p:cxnSp>
        <p:nvCxnSpPr>
          <p:cNvPr id="215" name="Shape 215"/>
          <p:cNvCxnSpPr>
            <a:stCxn id="216" idx="2"/>
          </p:cNvCxnSpPr>
          <p:nvPr/>
        </p:nvCxnSpPr>
        <p:spPr>
          <a:xfrm>
            <a:off x="3862900" y="4270837"/>
            <a:ext cx="269700" cy="73110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16" name="Shape 216"/>
          <p:cNvSpPr txBox="1"/>
          <p:nvPr/>
        </p:nvSpPr>
        <p:spPr>
          <a:xfrm>
            <a:off x="2737450" y="3884737"/>
            <a:ext cx="2250900" cy="38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u="sng">
                <a:latin typeface="Helvetica Neue"/>
                <a:ea typeface="Helvetica Neue"/>
                <a:cs typeface="Helvetica Neue"/>
                <a:sym typeface="Helvetica Neue"/>
              </a:rPr>
              <a:t>Extractor H2O Drop-Off</a:t>
            </a:r>
          </a:p>
        </p:txBody>
      </p:sp>
      <p:sp>
        <p:nvSpPr>
          <p:cNvPr id="217" name="Shape 217"/>
          <p:cNvSpPr txBox="1"/>
          <p:nvPr/>
        </p:nvSpPr>
        <p:spPr>
          <a:xfrm>
            <a:off x="1319275" y="4218212"/>
            <a:ext cx="1872600" cy="28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u="sng" dirty="0" err="1"/>
              <a:t>Electrolyzer</a:t>
            </a:r>
            <a:r>
              <a:rPr lang="en-US" u="sng" dirty="0"/>
              <a:t> Unit</a:t>
            </a:r>
          </a:p>
        </p:txBody>
      </p:sp>
      <p:cxnSp>
        <p:nvCxnSpPr>
          <p:cNvPr id="218" name="Shape 218"/>
          <p:cNvCxnSpPr>
            <a:stCxn id="217" idx="2"/>
          </p:cNvCxnSpPr>
          <p:nvPr/>
        </p:nvCxnSpPr>
        <p:spPr>
          <a:xfrm>
            <a:off x="2255575" y="4500812"/>
            <a:ext cx="483900" cy="48180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19" name="Shape 219"/>
          <p:cNvSpPr txBox="1"/>
          <p:nvPr/>
        </p:nvSpPr>
        <p:spPr>
          <a:xfrm>
            <a:off x="488500" y="5533537"/>
            <a:ext cx="1158300" cy="38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u="sng"/>
              <a:t>Solar Farm</a:t>
            </a:r>
          </a:p>
        </p:txBody>
      </p:sp>
      <p:cxnSp>
        <p:nvCxnSpPr>
          <p:cNvPr id="220" name="Shape 220"/>
          <p:cNvCxnSpPr>
            <a:endCxn id="219" idx="0"/>
          </p:cNvCxnSpPr>
          <p:nvPr/>
        </p:nvCxnSpPr>
        <p:spPr>
          <a:xfrm>
            <a:off x="644050" y="4919137"/>
            <a:ext cx="423600" cy="61440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221" name="Shape 2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5725" y="-59900"/>
            <a:ext cx="9195449" cy="1139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Shape 222" descr="extractor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33337" y="1175381"/>
            <a:ext cx="4473972" cy="1867275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Shape 223"/>
          <p:cNvSpPr/>
          <p:nvPr/>
        </p:nvSpPr>
        <p:spPr>
          <a:xfrm>
            <a:off x="5256025" y="3884750"/>
            <a:ext cx="3476400" cy="2427600"/>
          </a:xfrm>
          <a:prstGeom prst="roundRect">
            <a:avLst>
              <a:gd name="adj" fmla="val 16667"/>
            </a:avLst>
          </a:prstGeom>
          <a:solidFill>
            <a:srgbClr val="EEEEEE"/>
          </a:solidFill>
          <a:ln w="9525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13100" tIns="113100" rIns="113100" bIns="113100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2400" b="1" dirty="0">
                <a:solidFill>
                  <a:srgbClr val="000000"/>
                </a:solidFill>
              </a:rPr>
              <a:t>ISRU Unit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800" dirty="0">
                <a:solidFill>
                  <a:srgbClr val="000000"/>
                </a:solidFill>
              </a:rPr>
              <a:t>(+) Splits H</a:t>
            </a:r>
            <a:r>
              <a:rPr lang="en-US" sz="1800" baseline="-25000" dirty="0">
                <a:solidFill>
                  <a:srgbClr val="000000"/>
                </a:solidFill>
              </a:rPr>
              <a:t>2</a:t>
            </a:r>
            <a:r>
              <a:rPr lang="en-US" sz="1800" dirty="0">
                <a:solidFill>
                  <a:srgbClr val="000000"/>
                </a:solidFill>
              </a:rPr>
              <a:t>O at  70 kW beamed from Cabeus rim.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800" dirty="0">
                <a:solidFill>
                  <a:srgbClr val="000000"/>
                </a:solidFill>
              </a:rPr>
              <a:t>(+) Pressurized vapor-fed PEM </a:t>
            </a:r>
            <a:r>
              <a:rPr lang="en-US" sz="1800" dirty="0" err="1">
                <a:solidFill>
                  <a:srgbClr val="000000"/>
                </a:solidFill>
              </a:rPr>
              <a:t>Electrolyzer</a:t>
            </a:r>
            <a:r>
              <a:rPr lang="en-US" sz="1800" dirty="0">
                <a:solidFill>
                  <a:srgbClr val="000000"/>
                </a:solidFill>
              </a:rPr>
              <a:t>.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800" dirty="0">
                <a:solidFill>
                  <a:srgbClr val="000000"/>
                </a:solidFill>
              </a:rPr>
              <a:t>(+) LOX/LH</a:t>
            </a:r>
            <a:r>
              <a:rPr lang="en-US" sz="1800" baseline="-25000" dirty="0">
                <a:solidFill>
                  <a:srgbClr val="000000"/>
                </a:solidFill>
              </a:rPr>
              <a:t>2</a:t>
            </a:r>
            <a:r>
              <a:rPr lang="en-US" sz="1800" dirty="0">
                <a:solidFill>
                  <a:srgbClr val="000000"/>
                </a:solidFill>
              </a:rPr>
              <a:t> stored in LRS vehicles (landed Centaurs)</a:t>
            </a:r>
            <a:r>
              <a:rPr lang="en-US" sz="1800" b="1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224" name="Shape 224"/>
          <p:cNvSpPr/>
          <p:nvPr/>
        </p:nvSpPr>
        <p:spPr>
          <a:xfrm>
            <a:off x="306750" y="1318300"/>
            <a:ext cx="3756600" cy="1867200"/>
          </a:xfrm>
          <a:prstGeom prst="roundRect">
            <a:avLst>
              <a:gd name="adj" fmla="val 16667"/>
            </a:avLst>
          </a:prstGeom>
          <a:solidFill>
            <a:srgbClr val="EEEEEE"/>
          </a:solidFill>
          <a:ln w="9525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13100" tIns="113100" rIns="113100" bIns="113100" anchor="ctr" anchorCtr="0">
            <a:noAutofit/>
          </a:bodyPr>
          <a:lstStyle/>
          <a:p>
            <a:pPr marL="342900" lvl="0" indent="-63500" algn="ctr" rtl="0">
              <a:spcBef>
                <a:spcPts val="0"/>
              </a:spcBef>
              <a:buNone/>
            </a:pPr>
            <a:r>
              <a:rPr lang="en-US" sz="2200" b="1" dirty="0">
                <a:solidFill>
                  <a:schemeClr val="dk1"/>
                </a:solidFill>
                <a:latin typeface="+mj-lt"/>
                <a:ea typeface="Helvetica Neue"/>
                <a:cs typeface="Helvetica Neue"/>
                <a:sym typeface="Helvetica Neue"/>
              </a:rPr>
              <a:t>Extractors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800" dirty="0">
                <a:solidFill>
                  <a:srgbClr val="000000"/>
                </a:solidFill>
                <a:latin typeface="+mj-lt"/>
              </a:rPr>
              <a:t>(+) </a:t>
            </a:r>
            <a:r>
              <a:rPr lang="en-US" sz="1800" dirty="0">
                <a:latin typeface="+mj-lt"/>
              </a:rPr>
              <a:t>Total Number: 12 (6+6)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800" dirty="0">
                <a:solidFill>
                  <a:srgbClr val="000000"/>
                </a:solidFill>
                <a:latin typeface="+mj-lt"/>
              </a:rPr>
              <a:t>(+)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PVEx</a:t>
            </a:r>
            <a:r>
              <a:rPr lang="en-US" sz="1800" dirty="0">
                <a:latin typeface="+mj-lt"/>
              </a:rPr>
              <a:t> Drills: 4 per rover</a:t>
            </a:r>
          </a:p>
          <a:p>
            <a:pPr lvl="0">
              <a:spcBef>
                <a:spcPts val="0"/>
              </a:spcBef>
              <a:buNone/>
            </a:pPr>
            <a:r>
              <a:rPr lang="en-US" sz="1800" dirty="0">
                <a:solidFill>
                  <a:srgbClr val="000000"/>
                </a:solidFill>
                <a:latin typeface="+mj-lt"/>
              </a:rPr>
              <a:t>(+) </a:t>
            </a:r>
            <a:r>
              <a:rPr lang="en-US" sz="1800" dirty="0">
                <a:latin typeface="+mj-lt"/>
              </a:rPr>
              <a:t>H</a:t>
            </a:r>
            <a:r>
              <a:rPr lang="en-US" sz="1800" baseline="-25000" dirty="0">
                <a:latin typeface="+mj-lt"/>
              </a:rPr>
              <a:t>2</a:t>
            </a:r>
            <a:r>
              <a:rPr lang="en-US" sz="1800" dirty="0">
                <a:latin typeface="+mj-lt"/>
              </a:rPr>
              <a:t>O Rate: 12 kg/day/rover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800" dirty="0">
                <a:latin typeface="+mj-lt"/>
              </a:rPr>
              <a:t>(+) Power: 1 kW solar</a:t>
            </a:r>
          </a:p>
        </p:txBody>
      </p:sp>
      <p:cxnSp>
        <p:nvCxnSpPr>
          <p:cNvPr id="225" name="Shape 225"/>
          <p:cNvCxnSpPr>
            <a:stCxn id="226" idx="1"/>
          </p:cNvCxnSpPr>
          <p:nvPr/>
        </p:nvCxnSpPr>
        <p:spPr>
          <a:xfrm rot="10800000">
            <a:off x="6462150" y="2681925"/>
            <a:ext cx="338100" cy="34320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26" name="Shape 226"/>
          <p:cNvSpPr txBox="1"/>
          <p:nvPr/>
        </p:nvSpPr>
        <p:spPr>
          <a:xfrm>
            <a:off x="6800250" y="2832075"/>
            <a:ext cx="750000" cy="38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u="sng">
                <a:latin typeface="Helvetica Neue"/>
                <a:ea typeface="Helvetica Neue"/>
                <a:cs typeface="Helvetica Neue"/>
                <a:sym typeface="Helvetica Neue"/>
              </a:rPr>
              <a:t>Drills</a:t>
            </a:r>
          </a:p>
        </p:txBody>
      </p:sp>
      <p:sp>
        <p:nvSpPr>
          <p:cNvPr id="227" name="Shape 227"/>
          <p:cNvSpPr txBox="1"/>
          <p:nvPr/>
        </p:nvSpPr>
        <p:spPr>
          <a:xfrm>
            <a:off x="4799200" y="789275"/>
            <a:ext cx="1394700" cy="38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u="sng" dirty="0"/>
              <a:t>Solar Arrays</a:t>
            </a:r>
          </a:p>
        </p:txBody>
      </p:sp>
      <p:cxnSp>
        <p:nvCxnSpPr>
          <p:cNvPr id="228" name="Shape 228"/>
          <p:cNvCxnSpPr>
            <a:endCxn id="227" idx="2"/>
          </p:cNvCxnSpPr>
          <p:nvPr/>
        </p:nvCxnSpPr>
        <p:spPr>
          <a:xfrm rot="10800000">
            <a:off x="5496550" y="1175375"/>
            <a:ext cx="342900" cy="43380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29" name="Shape 229"/>
          <p:cNvSpPr txBox="1"/>
          <p:nvPr/>
        </p:nvSpPr>
        <p:spPr>
          <a:xfrm>
            <a:off x="4063350" y="1478050"/>
            <a:ext cx="1568100" cy="6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u="sng"/>
              <a:t>Water Tank (Liquid Storage)</a:t>
            </a:r>
          </a:p>
        </p:txBody>
      </p:sp>
      <p:cxnSp>
        <p:nvCxnSpPr>
          <p:cNvPr id="230" name="Shape 230"/>
          <p:cNvCxnSpPr>
            <a:stCxn id="229" idx="2"/>
          </p:cNvCxnSpPr>
          <p:nvPr/>
        </p:nvCxnSpPr>
        <p:spPr>
          <a:xfrm rot="10800000" flipH="1">
            <a:off x="4847400" y="2068750"/>
            <a:ext cx="797400" cy="2370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31" name="Shape 231"/>
          <p:cNvSpPr txBox="1">
            <a:spLocks noGrp="1"/>
          </p:cNvSpPr>
          <p:nvPr>
            <p:ph type="title"/>
          </p:nvPr>
        </p:nvSpPr>
        <p:spPr>
          <a:xfrm>
            <a:off x="272562" y="0"/>
            <a:ext cx="8598900" cy="102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b="1" dirty="0">
                <a:solidFill>
                  <a:srgbClr val="FF6600"/>
                </a:solidFill>
              </a:rPr>
              <a:t>Phase III - Extraction (2027 &amp; 2028)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Shape 2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725" y="-76200"/>
            <a:ext cx="9195449" cy="1139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mirror ligh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819" y="76200"/>
            <a:ext cx="4790324" cy="3701614"/>
          </a:xfrm>
          <a:prstGeom prst="rect">
            <a:avLst/>
          </a:prstGeom>
        </p:spPr>
      </p:pic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448100" y="1068300"/>
            <a:ext cx="4581000" cy="2790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Font typeface="Helvetica Neue"/>
            </a:pPr>
            <a:r>
              <a:rPr lang="en-US" dirty="0">
                <a:latin typeface="+mj-lt"/>
                <a:ea typeface="Helvetica Neue"/>
                <a:cs typeface="Helvetica Neue"/>
                <a:sym typeface="Helvetica Neue"/>
              </a:rPr>
              <a:t>Phased autonomous operations </a:t>
            </a:r>
          </a:p>
          <a:p>
            <a:pPr marL="457200" lvl="0" indent="-228600" rtl="0">
              <a:spcBef>
                <a:spcPts val="0"/>
              </a:spcBef>
              <a:buFont typeface="Helvetica Neue"/>
            </a:pPr>
            <a:r>
              <a:rPr lang="en-US" dirty="0">
                <a:latin typeface="+mj-lt"/>
                <a:ea typeface="Helvetica Neue"/>
                <a:cs typeface="Helvetica Neue"/>
                <a:sym typeface="Helvetica Neue"/>
              </a:rPr>
              <a:t>Proximity fail-safe mode</a:t>
            </a:r>
          </a:p>
          <a:p>
            <a:pPr marL="457200" lvl="0" indent="-228600" rtl="0">
              <a:spcBef>
                <a:spcPts val="0"/>
              </a:spcBef>
              <a:buFont typeface="Helvetica Neue"/>
            </a:pPr>
            <a:r>
              <a:rPr lang="en-US" dirty="0">
                <a:latin typeface="+mj-lt"/>
                <a:ea typeface="Helvetica Neue"/>
                <a:cs typeface="Helvetica Neue"/>
                <a:sym typeface="Helvetica Neue"/>
              </a:rPr>
              <a:t>Low energy operations during blackout</a:t>
            </a:r>
          </a:p>
          <a:p>
            <a:pPr marL="457200" lvl="0" indent="-228600" rtl="0">
              <a:spcBef>
                <a:spcPts val="0"/>
              </a:spcBef>
              <a:buFont typeface="Helvetica Neue"/>
            </a:pPr>
            <a:r>
              <a:rPr lang="en-US" dirty="0">
                <a:latin typeface="+mj-lt"/>
                <a:ea typeface="Helvetica Neue"/>
                <a:cs typeface="Helvetica Neue"/>
                <a:sym typeface="Helvetica Neue"/>
              </a:rPr>
              <a:t>Access to 600x fuel needed</a:t>
            </a:r>
          </a:p>
          <a:p>
            <a:pPr marL="457200" lvl="0" indent="-228600" rtl="0">
              <a:spcBef>
                <a:spcPts val="0"/>
              </a:spcBef>
              <a:buFont typeface="Helvetica Neue"/>
            </a:pPr>
            <a:r>
              <a:rPr lang="en-US" dirty="0">
                <a:latin typeface="+mj-lt"/>
                <a:ea typeface="Helvetica Neue"/>
                <a:cs typeface="Helvetica Neue"/>
                <a:sym typeface="Helvetica Neue"/>
              </a:rPr>
              <a:t>Future human friendly</a:t>
            </a:r>
          </a:p>
          <a:p>
            <a:pPr marL="0" lvl="0" indent="0" rtl="0">
              <a:spcBef>
                <a:spcPts val="0"/>
              </a:spcBef>
              <a:buNone/>
            </a:pPr>
            <a:endParaRPr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rtl="0">
              <a:spcBef>
                <a:spcPts val="0"/>
              </a:spcBef>
              <a:buNone/>
            </a:pPr>
            <a:endParaRPr b="1" dirty="0"/>
          </a:p>
        </p:txBody>
      </p:sp>
      <p:sp>
        <p:nvSpPr>
          <p:cNvPr id="238" name="Shape 238"/>
          <p:cNvSpPr txBox="1">
            <a:spLocks noGrp="1"/>
          </p:cNvSpPr>
          <p:nvPr>
            <p:ph type="sldNum" idx="12"/>
          </p:nvPr>
        </p:nvSpPr>
        <p:spPr>
          <a:xfrm>
            <a:off x="7198409" y="6490253"/>
            <a:ext cx="615300" cy="1608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22</a:t>
            </a:fld>
            <a:endParaRPr lang="en-US"/>
          </a:p>
        </p:txBody>
      </p:sp>
      <p:sp>
        <p:nvSpPr>
          <p:cNvPr id="240" name="Shape 240"/>
          <p:cNvSpPr txBox="1">
            <a:spLocks noGrp="1"/>
          </p:cNvSpPr>
          <p:nvPr>
            <p:ph type="title"/>
          </p:nvPr>
        </p:nvSpPr>
        <p:spPr>
          <a:xfrm>
            <a:off x="272562" y="0"/>
            <a:ext cx="8598900" cy="1020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b="1" dirty="0">
                <a:solidFill>
                  <a:srgbClr val="FF6600"/>
                </a:solidFill>
              </a:rPr>
              <a:t>Operations</a:t>
            </a:r>
          </a:p>
        </p:txBody>
      </p:sp>
      <p:sp>
        <p:nvSpPr>
          <p:cNvPr id="241" name="Shape 241"/>
          <p:cNvSpPr txBox="1"/>
          <p:nvPr/>
        </p:nvSpPr>
        <p:spPr>
          <a:xfrm>
            <a:off x="1592600" y="3924075"/>
            <a:ext cx="7333200" cy="85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000" b="1"/>
              <a:t>Regolith  →  Water  →  LOH + LH2 </a:t>
            </a:r>
          </a:p>
        </p:txBody>
      </p:sp>
      <p:sp>
        <p:nvSpPr>
          <p:cNvPr id="242" name="Shape 242"/>
          <p:cNvSpPr txBox="1"/>
          <p:nvPr/>
        </p:nvSpPr>
        <p:spPr>
          <a:xfrm>
            <a:off x="153950" y="4551800"/>
            <a:ext cx="7953900" cy="85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500"/>
              <a:t> Extractors (Rovers with Honeybee core drills)            PEM Electrolyzer</a:t>
            </a:r>
          </a:p>
        </p:txBody>
      </p:sp>
      <p:sp>
        <p:nvSpPr>
          <p:cNvPr id="243" name="Shape 243"/>
          <p:cNvSpPr txBox="1"/>
          <p:nvPr/>
        </p:nvSpPr>
        <p:spPr>
          <a:xfrm>
            <a:off x="2696050" y="5016550"/>
            <a:ext cx="4199100" cy="85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200" b="1"/>
              <a:t>Powered using solar using concentrated mirrors</a:t>
            </a:r>
          </a:p>
        </p:txBody>
      </p:sp>
      <p:cxnSp>
        <p:nvCxnSpPr>
          <p:cNvPr id="244" name="Shape 244"/>
          <p:cNvCxnSpPr/>
          <p:nvPr/>
        </p:nvCxnSpPr>
        <p:spPr>
          <a:xfrm>
            <a:off x="3490125" y="4385775"/>
            <a:ext cx="0" cy="258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5" name="Shape 245"/>
          <p:cNvCxnSpPr/>
          <p:nvPr/>
        </p:nvCxnSpPr>
        <p:spPr>
          <a:xfrm>
            <a:off x="5149925" y="4370000"/>
            <a:ext cx="0" cy="258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6" name="Shape 246"/>
          <p:cNvCxnSpPr/>
          <p:nvPr/>
        </p:nvCxnSpPr>
        <p:spPr>
          <a:xfrm>
            <a:off x="3639525" y="4915425"/>
            <a:ext cx="547500" cy="146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7" name="Shape 247"/>
          <p:cNvCxnSpPr/>
          <p:nvPr/>
        </p:nvCxnSpPr>
        <p:spPr>
          <a:xfrm flipH="1">
            <a:off x="4592475" y="4871000"/>
            <a:ext cx="638100" cy="217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49" name="Shape 249"/>
          <p:cNvSpPr/>
          <p:nvPr/>
        </p:nvSpPr>
        <p:spPr>
          <a:xfrm>
            <a:off x="8107475" y="76200"/>
            <a:ext cx="1200600" cy="102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spotlights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/>
              <a:t>solar array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/>
              <a:t>electrolysis unit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/>
              <a:t>rovers</a:t>
            </a:r>
          </a:p>
        </p:txBody>
      </p:sp>
      <p:sp>
        <p:nvSpPr>
          <p:cNvPr id="250" name="Shape 250"/>
          <p:cNvSpPr/>
          <p:nvPr/>
        </p:nvSpPr>
        <p:spPr>
          <a:xfrm>
            <a:off x="7901725" y="76200"/>
            <a:ext cx="204300" cy="160800"/>
          </a:xfrm>
          <a:prstGeom prst="ellipse">
            <a:avLst/>
          </a:prstGeom>
          <a:solidFill>
            <a:srgbClr val="FFD966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1" name="Shape 251"/>
          <p:cNvSpPr/>
          <p:nvPr/>
        </p:nvSpPr>
        <p:spPr>
          <a:xfrm>
            <a:off x="7901725" y="285750"/>
            <a:ext cx="204300" cy="160800"/>
          </a:xfrm>
          <a:prstGeom prst="ellipse">
            <a:avLst/>
          </a:prstGeom>
          <a:solidFill>
            <a:srgbClr val="CCCCCC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2" name="Shape 252"/>
          <p:cNvSpPr/>
          <p:nvPr/>
        </p:nvSpPr>
        <p:spPr>
          <a:xfrm>
            <a:off x="7901725" y="495300"/>
            <a:ext cx="204300" cy="160800"/>
          </a:xfrm>
          <a:prstGeom prst="ellipse">
            <a:avLst/>
          </a:prstGeom>
          <a:solidFill>
            <a:srgbClr val="38761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3" name="Shape 253"/>
          <p:cNvSpPr/>
          <p:nvPr/>
        </p:nvSpPr>
        <p:spPr>
          <a:xfrm>
            <a:off x="7901725" y="914400"/>
            <a:ext cx="204300" cy="1608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4" name="Shape 254"/>
          <p:cNvSpPr txBox="1"/>
          <p:nvPr/>
        </p:nvSpPr>
        <p:spPr>
          <a:xfrm>
            <a:off x="7224718" y="1439099"/>
            <a:ext cx="851072" cy="54821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34 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 txBox="1">
            <a:spLocks noGrp="1"/>
          </p:cNvSpPr>
          <p:nvPr>
            <p:ph type="body" idx="1"/>
          </p:nvPr>
        </p:nvSpPr>
        <p:spPr>
          <a:xfrm>
            <a:off x="272562" y="904294"/>
            <a:ext cx="4581000" cy="2790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Font typeface="Helvetica Neue"/>
            </a:pPr>
            <a:r>
              <a:rPr lang="en-US" dirty="0">
                <a:latin typeface="+mj-lt"/>
                <a:ea typeface="Helvetica Neue"/>
                <a:cs typeface="Helvetica Neue"/>
                <a:sym typeface="Helvetica Neue"/>
              </a:rPr>
              <a:t>As rovers collect ice, it is brought back to the ISRU</a:t>
            </a:r>
          </a:p>
          <a:p>
            <a:pPr marL="457200" lvl="0" indent="-228600" rtl="0">
              <a:spcBef>
                <a:spcPts val="0"/>
              </a:spcBef>
              <a:buFont typeface="Helvetica Neue"/>
            </a:pPr>
            <a:r>
              <a:rPr lang="en-US" dirty="0">
                <a:latin typeface="+mj-lt"/>
                <a:ea typeface="Helvetica Neue"/>
                <a:cs typeface="Helvetica Neue"/>
                <a:sym typeface="Helvetica Neue"/>
              </a:rPr>
              <a:t>Electrolysis </a:t>
            </a:r>
          </a:p>
          <a:p>
            <a:pPr marL="457200" lvl="0" indent="-228600" rtl="0">
              <a:spcBef>
                <a:spcPts val="0"/>
              </a:spcBef>
              <a:buFont typeface="Helvetica Neue"/>
            </a:pPr>
            <a:r>
              <a:rPr lang="en-US" dirty="0">
                <a:latin typeface="+mj-lt"/>
                <a:ea typeface="Helvetica Neue"/>
                <a:cs typeface="Helvetica Neue"/>
                <a:sym typeface="Helvetica Neue"/>
              </a:rPr>
              <a:t>Transferred to Landing Resupply Shuttle (LRS</a:t>
            </a:r>
            <a:r>
              <a:rPr lang="en-US" dirty="0"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</a:p>
          <a:p>
            <a:pPr marL="0" lvl="0" indent="0" rtl="0">
              <a:spcBef>
                <a:spcPts val="0"/>
              </a:spcBef>
              <a:buNone/>
            </a:pPr>
            <a:endParaRPr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rtl="0">
              <a:spcBef>
                <a:spcPts val="0"/>
              </a:spcBef>
              <a:buNone/>
            </a:pPr>
            <a:endParaRPr b="1" dirty="0"/>
          </a:p>
        </p:txBody>
      </p:sp>
      <p:sp>
        <p:nvSpPr>
          <p:cNvPr id="261" name="Shape 261"/>
          <p:cNvSpPr txBox="1">
            <a:spLocks noGrp="1"/>
          </p:cNvSpPr>
          <p:nvPr>
            <p:ph type="sldNum" idx="12"/>
          </p:nvPr>
        </p:nvSpPr>
        <p:spPr>
          <a:xfrm>
            <a:off x="7198409" y="6490253"/>
            <a:ext cx="615300" cy="1608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23</a:t>
            </a:fld>
            <a:endParaRPr lang="en-US"/>
          </a:p>
        </p:txBody>
      </p:sp>
      <p:pic>
        <p:nvPicPr>
          <p:cNvPr id="262" name="Shape 2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725" y="-76200"/>
            <a:ext cx="9195449" cy="1139799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Shape 263"/>
          <p:cNvSpPr txBox="1">
            <a:spLocks noGrp="1"/>
          </p:cNvSpPr>
          <p:nvPr>
            <p:ph type="title"/>
          </p:nvPr>
        </p:nvSpPr>
        <p:spPr>
          <a:xfrm>
            <a:off x="272562" y="0"/>
            <a:ext cx="8598900" cy="1020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b="1" dirty="0">
                <a:solidFill>
                  <a:srgbClr val="FF6600"/>
                </a:solidFill>
              </a:rPr>
              <a:t>Operations: Transfer</a:t>
            </a:r>
          </a:p>
        </p:txBody>
      </p:sp>
      <p:sp>
        <p:nvSpPr>
          <p:cNvPr id="264" name="Shape 264"/>
          <p:cNvSpPr/>
          <p:nvPr/>
        </p:nvSpPr>
        <p:spPr>
          <a:xfrm>
            <a:off x="2654580" y="4036927"/>
            <a:ext cx="1000200" cy="17913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endParaRPr sz="2400" b="1"/>
          </a:p>
        </p:txBody>
      </p:sp>
      <p:sp>
        <p:nvSpPr>
          <p:cNvPr id="265" name="Shape 265"/>
          <p:cNvSpPr/>
          <p:nvPr/>
        </p:nvSpPr>
        <p:spPr>
          <a:xfrm>
            <a:off x="2430417" y="5125258"/>
            <a:ext cx="224100" cy="902100"/>
          </a:xfrm>
          <a:prstGeom prst="parallelogram">
            <a:avLst>
              <a:gd name="adj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6" name="Shape 266"/>
          <p:cNvSpPr/>
          <p:nvPr/>
        </p:nvSpPr>
        <p:spPr>
          <a:xfrm flipH="1">
            <a:off x="3654847" y="5125258"/>
            <a:ext cx="224100" cy="902100"/>
          </a:xfrm>
          <a:prstGeom prst="parallelogram">
            <a:avLst>
              <a:gd name="adj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7" name="Shape 267"/>
          <p:cNvSpPr/>
          <p:nvPr/>
        </p:nvSpPr>
        <p:spPr>
          <a:xfrm>
            <a:off x="2333827" y="2897222"/>
            <a:ext cx="1607400" cy="11397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sz="1800" b="1" dirty="0"/>
              <a:t>Electrolysis Unit </a:t>
            </a:r>
          </a:p>
          <a:p>
            <a:pPr lvl="0" algn="ctr">
              <a:spcBef>
                <a:spcPts val="0"/>
              </a:spcBef>
              <a:buNone/>
            </a:pPr>
            <a:r>
              <a:rPr lang="en-US" sz="1800" b="1" dirty="0"/>
              <a:t>(ISRU)</a:t>
            </a:r>
          </a:p>
        </p:txBody>
      </p:sp>
      <p:sp>
        <p:nvSpPr>
          <p:cNvPr id="268" name="Shape 268"/>
          <p:cNvSpPr/>
          <p:nvPr/>
        </p:nvSpPr>
        <p:spPr>
          <a:xfrm>
            <a:off x="4419542" y="4129399"/>
            <a:ext cx="911400" cy="342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9" name="Shape 269"/>
          <p:cNvSpPr/>
          <p:nvPr/>
        </p:nvSpPr>
        <p:spPr>
          <a:xfrm>
            <a:off x="6017824" y="4036914"/>
            <a:ext cx="1000200" cy="17913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2400" b="1"/>
              <a:t>LRS</a:t>
            </a:r>
          </a:p>
        </p:txBody>
      </p:sp>
      <p:sp>
        <p:nvSpPr>
          <p:cNvPr id="270" name="Shape 270"/>
          <p:cNvSpPr/>
          <p:nvPr/>
        </p:nvSpPr>
        <p:spPr>
          <a:xfrm>
            <a:off x="6017824" y="3135810"/>
            <a:ext cx="1000200" cy="993599"/>
          </a:xfrm>
          <a:prstGeom prst="triangle">
            <a:avLst>
              <a:gd name="adj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1" name="Shape 271"/>
          <p:cNvSpPr/>
          <p:nvPr/>
        </p:nvSpPr>
        <p:spPr>
          <a:xfrm>
            <a:off x="5793661" y="5125245"/>
            <a:ext cx="224100" cy="902100"/>
          </a:xfrm>
          <a:prstGeom prst="parallelogram">
            <a:avLst>
              <a:gd name="adj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2" name="Shape 272"/>
          <p:cNvSpPr/>
          <p:nvPr/>
        </p:nvSpPr>
        <p:spPr>
          <a:xfrm flipH="1">
            <a:off x="7018092" y="5125245"/>
            <a:ext cx="224100" cy="902100"/>
          </a:xfrm>
          <a:prstGeom prst="parallelogram">
            <a:avLst>
              <a:gd name="adj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3" name="Shape 273"/>
          <p:cNvSpPr/>
          <p:nvPr/>
        </p:nvSpPr>
        <p:spPr>
          <a:xfrm>
            <a:off x="2733779" y="4189149"/>
            <a:ext cx="285300" cy="1212300"/>
          </a:xfrm>
          <a:prstGeom prst="flowChartAlternateProcess">
            <a:avLst/>
          </a:prstGeom>
          <a:solidFill>
            <a:srgbClr val="FF00FF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4" name="Shape 274"/>
          <p:cNvSpPr/>
          <p:nvPr/>
        </p:nvSpPr>
        <p:spPr>
          <a:xfrm>
            <a:off x="3290279" y="4189149"/>
            <a:ext cx="285300" cy="1212300"/>
          </a:xfrm>
          <a:prstGeom prst="flowChartAlternateProcess">
            <a:avLst/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5" name="Shape 275"/>
          <p:cNvSpPr/>
          <p:nvPr/>
        </p:nvSpPr>
        <p:spPr>
          <a:xfrm>
            <a:off x="3996006" y="4720599"/>
            <a:ext cx="1680600" cy="1212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6" name="Shape 276"/>
          <p:cNvSpPr txBox="1"/>
          <p:nvPr/>
        </p:nvSpPr>
        <p:spPr>
          <a:xfrm>
            <a:off x="3970467" y="4856124"/>
            <a:ext cx="1507500" cy="79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sz="1800"/>
              <a:t>Construction</a:t>
            </a:r>
          </a:p>
          <a:p>
            <a:pPr lvl="0" algn="ctr">
              <a:spcBef>
                <a:spcPts val="0"/>
              </a:spcBef>
              <a:buNone/>
            </a:pPr>
            <a:r>
              <a:rPr lang="en-US" sz="1800"/>
              <a:t>Rover</a:t>
            </a:r>
          </a:p>
        </p:txBody>
      </p:sp>
      <p:sp>
        <p:nvSpPr>
          <p:cNvPr id="277" name="Shape 277"/>
          <p:cNvSpPr txBox="1"/>
          <p:nvPr/>
        </p:nvSpPr>
        <p:spPr>
          <a:xfrm>
            <a:off x="4336208" y="3748149"/>
            <a:ext cx="1000200" cy="441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2400"/>
              <a:t>Hose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 txBox="1">
            <a:spLocks noGrp="1"/>
          </p:cNvSpPr>
          <p:nvPr>
            <p:ph type="title"/>
          </p:nvPr>
        </p:nvSpPr>
        <p:spPr>
          <a:xfrm>
            <a:off x="272562" y="0"/>
            <a:ext cx="8598900" cy="1020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b="1" dirty="0">
                <a:solidFill>
                  <a:srgbClr val="FF6600"/>
                </a:solidFill>
              </a:rPr>
              <a:t>Architecture Pros</a:t>
            </a:r>
          </a:p>
        </p:txBody>
      </p:sp>
      <p:sp>
        <p:nvSpPr>
          <p:cNvPr id="284" name="Shape 284"/>
          <p:cNvSpPr txBox="1">
            <a:spLocks noGrp="1"/>
          </p:cNvSpPr>
          <p:nvPr>
            <p:ph type="sldNum" idx="12"/>
          </p:nvPr>
        </p:nvSpPr>
        <p:spPr>
          <a:xfrm>
            <a:off x="7198409" y="6490253"/>
            <a:ext cx="615300" cy="1608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24</a:t>
            </a:fld>
            <a:endParaRPr lang="en-US"/>
          </a:p>
        </p:txBody>
      </p:sp>
      <p:sp>
        <p:nvSpPr>
          <p:cNvPr id="285" name="Shape 285"/>
          <p:cNvSpPr txBox="1"/>
          <p:nvPr/>
        </p:nvSpPr>
        <p:spPr>
          <a:xfrm>
            <a:off x="272562" y="1383275"/>
            <a:ext cx="9144000" cy="392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19100" lvl="0" indent="-342900" rtl="0">
              <a:spcBef>
                <a:spcPts val="0"/>
              </a:spcBef>
              <a:buSzPct val="100000"/>
              <a:buFont typeface="Arial"/>
              <a:buChar char="•"/>
            </a:pPr>
            <a:r>
              <a:rPr lang="en-US" sz="2400" dirty="0"/>
              <a:t>SOLAR: Scalable, movable, </a:t>
            </a:r>
            <a:r>
              <a:rPr lang="en-US" sz="2400" dirty="0">
                <a:solidFill>
                  <a:schemeClr val="dk1"/>
                </a:solidFill>
              </a:rPr>
              <a:t>does not sublimate ice</a:t>
            </a:r>
          </a:p>
          <a:p>
            <a:pPr marL="419100" lvl="0" indent="-342900" rtl="0">
              <a:spcBef>
                <a:spcPts val="0"/>
              </a:spcBef>
              <a:buSzPct val="100000"/>
              <a:buFont typeface="Arial"/>
              <a:buChar char="•"/>
            </a:pPr>
            <a:r>
              <a:rPr lang="en-US" sz="2400" dirty="0"/>
              <a:t>Many redundant systems</a:t>
            </a:r>
          </a:p>
          <a:p>
            <a:pPr marL="419100" lvl="0" indent="-342900" rtl="0">
              <a:spcBef>
                <a:spcPts val="0"/>
              </a:spcBef>
              <a:buSzPct val="100000"/>
              <a:buFont typeface="Arial"/>
              <a:buChar char="•"/>
            </a:pPr>
            <a:r>
              <a:rPr lang="en-US" sz="2400" dirty="0"/>
              <a:t>Existing or near-existing technology (High TRL)</a:t>
            </a:r>
          </a:p>
          <a:p>
            <a:pPr marL="419100" lvl="0" indent="-342900" rtl="0">
              <a:spcBef>
                <a:spcPts val="0"/>
              </a:spcBef>
              <a:buSzPct val="100000"/>
              <a:buFont typeface="Arial"/>
              <a:buChar char="•"/>
            </a:pPr>
            <a:r>
              <a:rPr lang="en-US" sz="2400" dirty="0"/>
              <a:t>Modular</a:t>
            </a:r>
          </a:p>
          <a:p>
            <a:pPr marL="419100" lvl="0" indent="-342900" rtl="0">
              <a:spcBef>
                <a:spcPts val="0"/>
              </a:spcBef>
              <a:buSzPct val="100000"/>
              <a:buFont typeface="Arial"/>
              <a:buChar char="•"/>
            </a:pPr>
            <a:r>
              <a:rPr lang="en-US" sz="2400" dirty="0"/>
              <a:t>Easy maintenance</a:t>
            </a:r>
          </a:p>
          <a:p>
            <a:pPr lvl="0" rtl="0">
              <a:spcBef>
                <a:spcPts val="0"/>
              </a:spcBef>
              <a:buNone/>
            </a:pPr>
            <a:endParaRPr sz="2400" dirty="0"/>
          </a:p>
          <a:p>
            <a:pPr marL="419100" lvl="0" indent="-342900" rtl="0">
              <a:spcBef>
                <a:spcPts val="0"/>
              </a:spcBef>
              <a:buSzPct val="100000"/>
              <a:buFont typeface="Arial"/>
              <a:buChar char="•"/>
            </a:pPr>
            <a:r>
              <a:rPr lang="en-US" sz="2400" dirty="0"/>
              <a:t>Lasers have double loss from photon -&gt; electric conversion</a:t>
            </a:r>
          </a:p>
          <a:p>
            <a:pPr marL="419100" lvl="0" indent="-342900" rtl="0">
              <a:spcBef>
                <a:spcPts val="0"/>
              </a:spcBef>
              <a:buSzPct val="100000"/>
              <a:buFont typeface="Arial"/>
              <a:buChar char="•"/>
            </a:pPr>
            <a:r>
              <a:rPr lang="en-US" sz="2400" dirty="0"/>
              <a:t>Nuclear is also expensive (entire $15G to fuel mining ops)</a:t>
            </a:r>
          </a:p>
          <a:p>
            <a:pPr marL="419100" lvl="0" indent="-342900" rtl="0">
              <a:spcBef>
                <a:spcPts val="0"/>
              </a:spcBef>
              <a:buSzPct val="100000"/>
              <a:buFont typeface="Arial"/>
              <a:buChar char="•"/>
            </a:pPr>
            <a:r>
              <a:rPr lang="en-US" sz="2400" dirty="0"/>
              <a:t>Microwave couples to regolith and sublimates ice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Shape 2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0474" y="1480349"/>
            <a:ext cx="6602699" cy="4593163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Shape 292"/>
          <p:cNvSpPr txBox="1">
            <a:spLocks noGrp="1"/>
          </p:cNvSpPr>
          <p:nvPr>
            <p:ph type="body" idx="1"/>
          </p:nvPr>
        </p:nvSpPr>
        <p:spPr>
          <a:xfrm>
            <a:off x="448100" y="1068300"/>
            <a:ext cx="7365600" cy="1345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Font typeface="Helvetica Neue"/>
            </a:pPr>
            <a:r>
              <a:rPr lang="en-US" b="1" dirty="0">
                <a:latin typeface="+mj-lt"/>
                <a:ea typeface="Helvetica Neue"/>
                <a:cs typeface="Helvetica Neue"/>
                <a:sym typeface="Helvetica Neue"/>
              </a:rPr>
              <a:t>50 </a:t>
            </a:r>
            <a:r>
              <a:rPr lang="en-US" b="1" dirty="0" err="1">
                <a:latin typeface="+mj-lt"/>
                <a:ea typeface="Helvetica Neue"/>
                <a:cs typeface="Helvetica Neue"/>
                <a:sym typeface="Helvetica Neue"/>
              </a:rPr>
              <a:t>mT</a:t>
            </a:r>
            <a:r>
              <a:rPr lang="en-US" b="1" dirty="0">
                <a:latin typeface="+mj-lt"/>
                <a:ea typeface="Helvetica Neue"/>
                <a:cs typeface="Helvetica Neue"/>
                <a:sym typeface="Helvetica Neue"/>
              </a:rPr>
              <a:t> </a:t>
            </a:r>
            <a:r>
              <a:rPr lang="en-US" dirty="0">
                <a:latin typeface="+mj-lt"/>
                <a:ea typeface="Helvetica Neue"/>
                <a:cs typeface="Helvetica Neue"/>
                <a:sym typeface="Helvetica Neue"/>
              </a:rPr>
              <a:t>of H</a:t>
            </a:r>
            <a:r>
              <a:rPr lang="en-US" baseline="-25000" dirty="0">
                <a:latin typeface="+mj-lt"/>
                <a:ea typeface="Helvetica Neue"/>
                <a:cs typeface="Helvetica Neue"/>
                <a:sym typeface="Helvetica Neue"/>
              </a:rPr>
              <a:t>2</a:t>
            </a:r>
            <a:r>
              <a:rPr lang="en-US" dirty="0">
                <a:latin typeface="+mj-lt"/>
                <a:ea typeface="Helvetica Neue"/>
                <a:cs typeface="Helvetica Neue"/>
                <a:sym typeface="Helvetica Neue"/>
              </a:rPr>
              <a:t>O processed every year with </a:t>
            </a:r>
            <a:r>
              <a:rPr lang="en-US" b="1" dirty="0">
                <a:latin typeface="+mj-lt"/>
                <a:ea typeface="Helvetica Neue"/>
                <a:cs typeface="Helvetica Neue"/>
                <a:sym typeface="Helvetica Neue"/>
              </a:rPr>
              <a:t>12 rovers</a:t>
            </a:r>
          </a:p>
          <a:p>
            <a:pPr marL="457200" lvl="0" indent="-228600" rtl="0">
              <a:spcBef>
                <a:spcPts val="0"/>
              </a:spcBef>
              <a:buFont typeface="Helvetica Neue"/>
            </a:pPr>
            <a:r>
              <a:rPr lang="en-US" u="sng" dirty="0">
                <a:latin typeface="+mj-lt"/>
                <a:ea typeface="Helvetica Neue"/>
                <a:cs typeface="Helvetica Neue"/>
                <a:sym typeface="Helvetica Neue"/>
              </a:rPr>
              <a:t>Lifetime</a:t>
            </a:r>
            <a:r>
              <a:rPr lang="en-US" dirty="0">
                <a:latin typeface="+mj-lt"/>
                <a:ea typeface="Helvetica Neue"/>
                <a:cs typeface="Helvetica Neue"/>
                <a:sym typeface="Helvetica Neue"/>
              </a:rPr>
              <a:t>: Estimated 15 years due to radiation on PVs</a:t>
            </a:r>
          </a:p>
          <a:p>
            <a:pPr marL="0" lvl="0" indent="0" rtl="0">
              <a:spcBef>
                <a:spcPts val="0"/>
              </a:spcBef>
              <a:buNone/>
            </a:pPr>
            <a:endParaRPr b="1" dirty="0"/>
          </a:p>
        </p:txBody>
      </p:sp>
      <p:sp>
        <p:nvSpPr>
          <p:cNvPr id="293" name="Shape 293"/>
          <p:cNvSpPr txBox="1">
            <a:spLocks noGrp="1"/>
          </p:cNvSpPr>
          <p:nvPr>
            <p:ph type="sldNum" idx="12"/>
          </p:nvPr>
        </p:nvSpPr>
        <p:spPr>
          <a:xfrm>
            <a:off x="7198409" y="6490253"/>
            <a:ext cx="615300" cy="1608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25</a:t>
            </a:fld>
            <a:endParaRPr lang="en-US"/>
          </a:p>
        </p:txBody>
      </p:sp>
      <p:pic>
        <p:nvPicPr>
          <p:cNvPr id="294" name="Shape 2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5725" y="-76200"/>
            <a:ext cx="9195449" cy="1139799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Shape 295"/>
          <p:cNvSpPr txBox="1">
            <a:spLocks noGrp="1"/>
          </p:cNvSpPr>
          <p:nvPr>
            <p:ph type="title"/>
          </p:nvPr>
        </p:nvSpPr>
        <p:spPr>
          <a:xfrm>
            <a:off x="272562" y="0"/>
            <a:ext cx="8598900" cy="1020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b="1" dirty="0">
                <a:solidFill>
                  <a:srgbClr val="FF6600"/>
                </a:solidFill>
              </a:rPr>
              <a:t>Production </a:t>
            </a:r>
            <a:r>
              <a:rPr lang="en-US" b="1" dirty="0" smtClean="0">
                <a:solidFill>
                  <a:srgbClr val="FF6600"/>
                </a:solidFill>
              </a:rPr>
              <a:t>| </a:t>
            </a:r>
            <a:r>
              <a:rPr lang="en-US" b="1" dirty="0">
                <a:solidFill>
                  <a:srgbClr val="FF6600"/>
                </a:solidFill>
              </a:rPr>
              <a:t>Operation Estimates</a:t>
            </a:r>
          </a:p>
        </p:txBody>
      </p:sp>
      <p:sp>
        <p:nvSpPr>
          <p:cNvPr id="296" name="Shape 296"/>
          <p:cNvSpPr txBox="1"/>
          <p:nvPr/>
        </p:nvSpPr>
        <p:spPr>
          <a:xfrm>
            <a:off x="5119950" y="4074650"/>
            <a:ext cx="2649600" cy="404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2400" dirty="0"/>
              <a:t>Rate: 2x needed to refuel SLS</a:t>
            </a:r>
          </a:p>
        </p:txBody>
      </p:sp>
      <p:sp>
        <p:nvSpPr>
          <p:cNvPr id="297" name="Shape 297"/>
          <p:cNvSpPr txBox="1"/>
          <p:nvPr/>
        </p:nvSpPr>
        <p:spPr>
          <a:xfrm>
            <a:off x="1553575" y="5414950"/>
            <a:ext cx="6846000" cy="79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2400"/>
              <a:t>Year 0: 2027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body" idx="1"/>
          </p:nvPr>
        </p:nvSpPr>
        <p:spPr>
          <a:xfrm>
            <a:off x="2709149" y="907255"/>
            <a:ext cx="6393000" cy="4721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-US" dirty="0">
                <a:latin typeface="+mj-lt"/>
              </a:rPr>
              <a:t>Rovers/ground support locally communicates with repeater station on rim, with 95% line of sight to Earth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-US" dirty="0">
                <a:latin typeface="+mj-lt"/>
              </a:rPr>
              <a:t>Rim repeater deployed with the rover platform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-US" dirty="0">
                <a:latin typeface="+mj-lt"/>
              </a:rPr>
              <a:t>Rotating photovoltaic panel for power supply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-US" dirty="0">
                <a:latin typeface="+mj-lt"/>
              </a:rPr>
              <a:t>Phased Autonomy:</a:t>
            </a:r>
          </a:p>
          <a:p>
            <a:pPr marL="685800" lvl="1" indent="0" rtl="0">
              <a:spcBef>
                <a:spcPts val="0"/>
              </a:spcBef>
              <a:buNone/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- systems </a:t>
            </a: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start off with high levels of telepresence</a:t>
            </a:r>
          </a:p>
          <a:p>
            <a:pPr marL="685800" lvl="1" indent="0" rtl="0">
              <a:spcBef>
                <a:spcPts val="0"/>
              </a:spcBef>
              <a:buNone/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- phases </a:t>
            </a: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to more autonomy as tasks become more general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-US" dirty="0" smtClean="0">
                <a:latin typeface="+mj-lt"/>
              </a:rPr>
              <a:t>Specs:</a:t>
            </a:r>
          </a:p>
          <a:p>
            <a:pPr marL="685800" lvl="1" indent="0" rtl="0">
              <a:spcBef>
                <a:spcPts val="0"/>
              </a:spcBef>
              <a:buNone/>
            </a:pPr>
            <a:r>
              <a:rPr lang="en-US" sz="2200" dirty="0" smtClean="0">
                <a:solidFill>
                  <a:srgbClr val="7F7F7F"/>
                </a:solidFill>
                <a:latin typeface="+mj-lt"/>
              </a:rPr>
              <a:t>- X-band communication</a:t>
            </a:r>
          </a:p>
          <a:p>
            <a:pPr marL="685800" lvl="1" indent="0" rtl="0">
              <a:spcBef>
                <a:spcPts val="0"/>
              </a:spcBef>
              <a:buNone/>
            </a:pPr>
            <a:r>
              <a:rPr lang="en-US" sz="2200" dirty="0" smtClean="0">
                <a:solidFill>
                  <a:srgbClr val="7F7F7F"/>
                </a:solidFill>
                <a:latin typeface="+mj-lt"/>
              </a:rPr>
              <a:t>- 4kW TX </a:t>
            </a:r>
          </a:p>
          <a:p>
            <a:pPr marL="685800" lvl="1" indent="0" rtl="0">
              <a:spcBef>
                <a:spcPts val="0"/>
              </a:spcBef>
              <a:buNone/>
            </a:pPr>
            <a:r>
              <a:rPr lang="en-US" sz="2200" dirty="0" smtClean="0">
                <a:solidFill>
                  <a:srgbClr val="7F7F7F"/>
                </a:solidFill>
                <a:latin typeface="+mj-lt"/>
              </a:rPr>
              <a:t>- Spaceflight Industries ground station for constant cheap communication</a:t>
            </a:r>
          </a:p>
          <a:p>
            <a:pPr marL="0" lvl="0" indent="0">
              <a:spcBef>
                <a:spcPts val="0"/>
              </a:spcBef>
              <a:buNone/>
            </a:pPr>
            <a:endParaRPr dirty="0">
              <a:latin typeface="+mj-lt"/>
            </a:endParaRPr>
          </a:p>
        </p:txBody>
      </p:sp>
      <p:sp>
        <p:nvSpPr>
          <p:cNvPr id="304" name="Shape 304"/>
          <p:cNvSpPr txBox="1">
            <a:spLocks noGrp="1"/>
          </p:cNvSpPr>
          <p:nvPr>
            <p:ph type="sldNum" idx="12"/>
          </p:nvPr>
        </p:nvSpPr>
        <p:spPr>
          <a:xfrm>
            <a:off x="7198409" y="6490253"/>
            <a:ext cx="615300" cy="1608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26</a:t>
            </a:fld>
            <a:endParaRPr lang="en-US"/>
          </a:p>
        </p:txBody>
      </p:sp>
      <p:pic>
        <p:nvPicPr>
          <p:cNvPr id="305" name="Shape 3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1450" y="-59900"/>
            <a:ext cx="9195449" cy="1139799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Shape 306"/>
          <p:cNvSpPr txBox="1">
            <a:spLocks noGrp="1"/>
          </p:cNvSpPr>
          <p:nvPr>
            <p:ph type="title"/>
          </p:nvPr>
        </p:nvSpPr>
        <p:spPr>
          <a:xfrm>
            <a:off x="272562" y="0"/>
            <a:ext cx="8598900" cy="1020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b="1" dirty="0">
                <a:solidFill>
                  <a:srgbClr val="FF6600"/>
                </a:solidFill>
              </a:rPr>
              <a:t>Communications</a:t>
            </a:r>
            <a:r>
              <a:rPr lang="en-US" dirty="0"/>
              <a:t> </a:t>
            </a:r>
          </a:p>
        </p:txBody>
      </p:sp>
      <p:pic>
        <p:nvPicPr>
          <p:cNvPr id="307" name="Shape 307" descr="comm-station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2562" y="711624"/>
            <a:ext cx="2345625" cy="1858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Shape 308" descr="LunarPortLinkRI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2562" y="2570573"/>
            <a:ext cx="2588224" cy="337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 txBox="1">
            <a:spLocks noGrp="1"/>
          </p:cNvSpPr>
          <p:nvPr>
            <p:ph type="title"/>
          </p:nvPr>
        </p:nvSpPr>
        <p:spPr>
          <a:xfrm>
            <a:off x="272562" y="0"/>
            <a:ext cx="8598900" cy="1020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b="1" dirty="0">
                <a:solidFill>
                  <a:srgbClr val="FF6600"/>
                </a:solidFill>
              </a:rPr>
              <a:t>Lunar Resupply Shuttle (LRS)</a:t>
            </a:r>
          </a:p>
        </p:txBody>
      </p:sp>
      <p:sp>
        <p:nvSpPr>
          <p:cNvPr id="315" name="Shape 315"/>
          <p:cNvSpPr txBox="1">
            <a:spLocks noGrp="1"/>
          </p:cNvSpPr>
          <p:nvPr>
            <p:ph type="body" idx="2"/>
          </p:nvPr>
        </p:nvSpPr>
        <p:spPr>
          <a:xfrm>
            <a:off x="2216775" y="1020000"/>
            <a:ext cx="6794100" cy="4721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-US" b="1" dirty="0">
                <a:latin typeface="+mj-lt"/>
              </a:rPr>
              <a:t>Requirements: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-US" dirty="0">
                <a:latin typeface="+mj-lt"/>
              </a:rPr>
              <a:t>Must use LH2/LOX as propellant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-US" dirty="0">
                <a:latin typeface="+mj-lt"/>
              </a:rPr>
              <a:t>Must be massive enough to transport reasonable amount of fuel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-US" dirty="0">
                <a:latin typeface="+mj-lt"/>
              </a:rPr>
              <a:t>Must have self-sustaining power systems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-US" dirty="0">
                <a:latin typeface="+mj-lt"/>
              </a:rPr>
              <a:t>Must be modified to be </a:t>
            </a:r>
            <a:r>
              <a:rPr lang="en-US" dirty="0" smtClean="0">
                <a:latin typeface="+mj-lt"/>
              </a:rPr>
              <a:t>reusable/</a:t>
            </a:r>
            <a:r>
              <a:rPr lang="en-US" dirty="0">
                <a:latin typeface="+mj-lt"/>
              </a:rPr>
              <a:t>landable</a:t>
            </a:r>
          </a:p>
          <a:p>
            <a:pPr marL="685800" lvl="1" indent="0" rtl="0">
              <a:spcBef>
                <a:spcPts val="0"/>
              </a:spcBef>
              <a:buNone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- More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sensors, update avionics system</a:t>
            </a:r>
          </a:p>
          <a:p>
            <a:pPr marL="685800" lvl="1" indent="0" rtl="0">
              <a:spcBef>
                <a:spcPts val="0"/>
              </a:spcBef>
              <a:buNone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- Landing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legs</a:t>
            </a:r>
          </a:p>
          <a:p>
            <a:pPr marL="685800" lvl="1" indent="0" rtl="0">
              <a:spcBef>
                <a:spcPts val="0"/>
              </a:spcBef>
              <a:buNone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- Attitude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control thrusters</a:t>
            </a:r>
          </a:p>
          <a:p>
            <a:pPr marL="685800" lvl="1" indent="0" rtl="0">
              <a:spcBef>
                <a:spcPts val="0"/>
              </a:spcBef>
              <a:buNone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- Internal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pressurant supply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en-US" b="1" dirty="0">
                <a:latin typeface="+mj-lt"/>
              </a:rPr>
              <a:t>Considerations:</a:t>
            </a:r>
          </a:p>
          <a:p>
            <a:pPr marL="685800" lvl="1" indent="0" rtl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7F7F7F"/>
                </a:solidFill>
                <a:latin typeface="+mj-lt"/>
              </a:rPr>
              <a:t>- EUS</a:t>
            </a:r>
            <a:endParaRPr lang="en-US" dirty="0">
              <a:solidFill>
                <a:srgbClr val="7F7F7F"/>
              </a:solidFill>
              <a:latin typeface="+mj-lt"/>
            </a:endParaRPr>
          </a:p>
          <a:p>
            <a:pPr marL="685800" lvl="1" indent="0" rtl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7F7F7F"/>
                </a:solidFill>
                <a:latin typeface="+mj-lt"/>
              </a:rPr>
              <a:t>- Centaur</a:t>
            </a:r>
            <a:endParaRPr lang="en-US" dirty="0">
              <a:solidFill>
                <a:srgbClr val="7F7F7F"/>
              </a:solidFill>
              <a:latin typeface="+mj-lt"/>
            </a:endParaRPr>
          </a:p>
          <a:p>
            <a:pPr marL="685800" lvl="1" indent="0" rtl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7F7F7F"/>
                </a:solidFill>
                <a:latin typeface="+mj-lt"/>
              </a:rPr>
              <a:t>- ACES</a:t>
            </a:r>
            <a:endParaRPr lang="en-US" dirty="0">
              <a:solidFill>
                <a:srgbClr val="7F7F7F"/>
              </a:solidFill>
              <a:latin typeface="+mj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6" name="Shape 316"/>
          <p:cNvSpPr txBox="1">
            <a:spLocks noGrp="1"/>
          </p:cNvSpPr>
          <p:nvPr>
            <p:ph type="sldNum" idx="12"/>
          </p:nvPr>
        </p:nvSpPr>
        <p:spPr>
          <a:xfrm>
            <a:off x="7198409" y="6490253"/>
            <a:ext cx="615300" cy="1608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27</a:t>
            </a:fld>
            <a:endParaRPr lang="en-US"/>
          </a:p>
        </p:txBody>
      </p:sp>
      <p:pic>
        <p:nvPicPr>
          <p:cNvPr id="317" name="Shape 317" descr="Centaur_upper_stage_being_lifted_large.jpg"/>
          <p:cNvPicPr preferRelativeResize="0"/>
          <p:nvPr/>
        </p:nvPicPr>
        <p:blipFill rotWithShape="1">
          <a:blip r:embed="rId3">
            <a:alphaModFix/>
          </a:blip>
          <a:srcRect l="13865" t="15127" r="28193" b="5544"/>
          <a:stretch/>
        </p:blipFill>
        <p:spPr>
          <a:xfrm>
            <a:off x="194250" y="964574"/>
            <a:ext cx="1862200" cy="3824457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Shape 318"/>
          <p:cNvSpPr txBox="1"/>
          <p:nvPr/>
        </p:nvSpPr>
        <p:spPr>
          <a:xfrm>
            <a:off x="194250" y="4789025"/>
            <a:ext cx="1517100" cy="60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/>
              <a:t>Centaur Single Engine</a:t>
            </a:r>
          </a:p>
        </p:txBody>
      </p:sp>
      <p:pic>
        <p:nvPicPr>
          <p:cNvPr id="319" name="Shape 319" descr="rocket1.jpg"/>
          <p:cNvPicPr preferRelativeResize="0"/>
          <p:nvPr/>
        </p:nvPicPr>
        <p:blipFill rotWithShape="1">
          <a:blip r:embed="rId4">
            <a:alphaModFix/>
          </a:blip>
          <a:srcRect l="14177" t="23271" b="14950"/>
          <a:stretch/>
        </p:blipFill>
        <p:spPr>
          <a:xfrm>
            <a:off x="6503974" y="3753049"/>
            <a:ext cx="2598301" cy="2572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Shape 320" descr="depositphotos_5984795-stock-illustration-solar-panel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833884">
            <a:off x="7064101" y="4294443"/>
            <a:ext cx="501655" cy="752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Shape 321" descr="depositphotos_5984795-stock-illustration-solar-panel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880679">
            <a:off x="7694897" y="4850922"/>
            <a:ext cx="501656" cy="7524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 txBox="1">
            <a:spLocks noGrp="1"/>
          </p:cNvSpPr>
          <p:nvPr>
            <p:ph type="title"/>
          </p:nvPr>
        </p:nvSpPr>
        <p:spPr>
          <a:xfrm>
            <a:off x="272562" y="0"/>
            <a:ext cx="8598900" cy="1020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b="1" dirty="0">
                <a:solidFill>
                  <a:srgbClr val="FF6600"/>
                </a:solidFill>
              </a:rPr>
              <a:t>Cryogenic Propellant Storage </a:t>
            </a:r>
          </a:p>
        </p:txBody>
      </p:sp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352350" y="795625"/>
            <a:ext cx="3915000" cy="391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b="1" dirty="0">
                <a:latin typeface="+mj-lt"/>
              </a:rPr>
              <a:t>Existing </a:t>
            </a:r>
            <a:r>
              <a:rPr lang="en-US" b="1" dirty="0" smtClean="0">
                <a:latin typeface="+mj-lt"/>
              </a:rPr>
              <a:t>technology</a:t>
            </a:r>
            <a:endParaRPr lang="en-US" b="1" dirty="0">
              <a:latin typeface="+mj-lt"/>
            </a:endParaRPr>
          </a:p>
          <a:p>
            <a:pPr lvl="0">
              <a:spcBef>
                <a:spcPts val="0"/>
              </a:spcBef>
              <a:buNone/>
            </a:pPr>
            <a:r>
              <a:rPr lang="en-US" dirty="0">
                <a:latin typeface="+mj-lt"/>
              </a:rPr>
              <a:t>ULA’s Integrated Vehicle Fuel system + 60-layer multi-layer Insulation (MLI)</a:t>
            </a:r>
          </a:p>
          <a:p>
            <a:pPr marL="457200" lvl="0" indent="-342900" rtl="0">
              <a:spcBef>
                <a:spcPts val="0"/>
              </a:spcBef>
              <a:buSzPct val="100000"/>
            </a:pPr>
            <a:r>
              <a:rPr lang="en-US" sz="1800" dirty="0">
                <a:latin typeface="+mj-lt"/>
              </a:rPr>
              <a:t>Reduces boil-off by 50-70%</a:t>
            </a:r>
          </a:p>
          <a:p>
            <a:pPr marL="457200" lvl="0" indent="-342900" rtl="0">
              <a:spcBef>
                <a:spcPts val="0"/>
              </a:spcBef>
              <a:buSzPct val="100000"/>
            </a:pPr>
            <a:r>
              <a:rPr lang="en-US" sz="1800" dirty="0">
                <a:latin typeface="+mj-lt"/>
              </a:rPr>
              <a:t>Uses boil-off for:</a:t>
            </a:r>
          </a:p>
          <a:p>
            <a:pPr marL="571500" lvl="1" indent="0" rtl="0">
              <a:spcBef>
                <a:spcPts val="0"/>
              </a:spcBef>
              <a:buSzPct val="100000"/>
              <a:buNone/>
            </a:pP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- Pressurant</a:t>
            </a:r>
            <a:endParaRPr lang="en-US" sz="18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pPr marL="571500" lvl="1" indent="0" rtl="0">
              <a:spcBef>
                <a:spcPts val="0"/>
              </a:spcBef>
              <a:buSzPct val="100000"/>
              <a:buNone/>
            </a:pP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- Attitude 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control</a:t>
            </a:r>
          </a:p>
          <a:p>
            <a:pPr marL="571500" lvl="1" indent="0" rtl="0">
              <a:spcBef>
                <a:spcPts val="0"/>
              </a:spcBef>
              <a:buSzPct val="100000"/>
              <a:buNone/>
            </a:pP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- </a:t>
            </a:r>
            <a:r>
              <a:rPr lang="en-US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Ullage</a:t>
            </a: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acceleration</a:t>
            </a:r>
          </a:p>
          <a:p>
            <a:pPr marL="457200" lvl="0" indent="-342900" rtl="0">
              <a:spcBef>
                <a:spcPts val="0"/>
              </a:spcBef>
              <a:buSzPct val="100000"/>
            </a:pPr>
            <a:r>
              <a:rPr lang="en-US" sz="1800" dirty="0">
                <a:latin typeface="+mj-lt"/>
              </a:rPr>
              <a:t>Simplifies plumbing</a:t>
            </a:r>
          </a:p>
          <a:p>
            <a:pPr marL="457200" lvl="0" indent="-342900" rtl="0">
              <a:spcBef>
                <a:spcPts val="0"/>
              </a:spcBef>
              <a:buSzPct val="100000"/>
            </a:pPr>
            <a:r>
              <a:rPr lang="en-US" sz="1800" dirty="0">
                <a:latin typeface="+mj-lt"/>
              </a:rPr>
              <a:t>Reduces all fluids to LH2 and LOX</a:t>
            </a:r>
          </a:p>
          <a:p>
            <a:pPr marL="457200" lvl="0" indent="-342900">
              <a:spcBef>
                <a:spcPts val="0"/>
              </a:spcBef>
              <a:buSzPct val="100000"/>
            </a:pPr>
            <a:r>
              <a:rPr lang="en-US" sz="1800" dirty="0">
                <a:latin typeface="+mj-lt"/>
              </a:rPr>
              <a:t>Provides some spacecraft power</a:t>
            </a:r>
          </a:p>
        </p:txBody>
      </p:sp>
      <p:sp>
        <p:nvSpPr>
          <p:cNvPr id="329" name="Shape 329"/>
          <p:cNvSpPr txBox="1">
            <a:spLocks noGrp="1"/>
          </p:cNvSpPr>
          <p:nvPr>
            <p:ph type="body" idx="2"/>
          </p:nvPr>
        </p:nvSpPr>
        <p:spPr>
          <a:xfrm>
            <a:off x="4765900" y="3966149"/>
            <a:ext cx="3803700" cy="1666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-US" sz="1800" dirty="0">
                <a:solidFill>
                  <a:schemeClr val="dk1"/>
                </a:solidFill>
                <a:latin typeface="+mj-lt"/>
              </a:rPr>
              <a:t>Centaur tanks with MLI loose ~0.1% per day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en-US" b="1" dirty="0">
                <a:solidFill>
                  <a:schemeClr val="dk1"/>
                </a:solidFill>
                <a:latin typeface="+mj-lt"/>
              </a:rPr>
              <a:t>Total boil-off: &gt;3% per month</a:t>
            </a:r>
          </a:p>
          <a:p>
            <a:pPr marL="0" lvl="0" indent="0" rtl="0">
              <a:spcBef>
                <a:spcPts val="0"/>
              </a:spcBef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sz="180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0" name="Shape 330"/>
          <p:cNvSpPr txBox="1">
            <a:spLocks noGrp="1"/>
          </p:cNvSpPr>
          <p:nvPr>
            <p:ph type="sldNum" idx="12"/>
          </p:nvPr>
        </p:nvSpPr>
        <p:spPr>
          <a:xfrm>
            <a:off x="7198409" y="6490253"/>
            <a:ext cx="615300" cy="1608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28</a:t>
            </a:fld>
            <a:endParaRPr lang="en-US"/>
          </a:p>
        </p:txBody>
      </p:sp>
      <p:pic>
        <p:nvPicPr>
          <p:cNvPr id="331" name="Shape 331" descr="IVF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1750" y="900425"/>
            <a:ext cx="3021667" cy="264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/>
        </p:nvSpPr>
        <p:spPr>
          <a:xfrm>
            <a:off x="-25000" y="-53400"/>
            <a:ext cx="9213300" cy="59487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sldNum" idx="12"/>
          </p:nvPr>
        </p:nvSpPr>
        <p:spPr>
          <a:xfrm>
            <a:off x="7198409" y="6490253"/>
            <a:ext cx="615299" cy="1607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lang="en-US"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Shape 73"/>
          <p:cNvSpPr txBox="1"/>
          <p:nvPr/>
        </p:nvSpPr>
        <p:spPr>
          <a:xfrm>
            <a:off x="424550" y="832825"/>
            <a:ext cx="8572500" cy="3135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7000" b="1" dirty="0">
                <a:solidFill>
                  <a:srgbClr val="F3F3F3"/>
                </a:solidFill>
                <a:latin typeface="+mj-lt"/>
                <a:ea typeface="Roboto Mono"/>
                <a:cs typeface="Ailerons"/>
                <a:sym typeface="Roboto Mono"/>
              </a:rPr>
              <a:t>FROM THE MOON TO MARS 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US" sz="7000" b="1" dirty="0">
                <a:solidFill>
                  <a:srgbClr val="F3F3F3"/>
                </a:solidFill>
                <a:latin typeface="+mj-lt"/>
                <a:ea typeface="Roboto Mono"/>
                <a:cs typeface="Ailerons"/>
                <a:sym typeface="Roboto Mono"/>
              </a:rPr>
              <a:t>IN ONE </a:t>
            </a:r>
          </a:p>
          <a:p>
            <a:pPr lvl="0" algn="ctr">
              <a:spcBef>
                <a:spcPts val="0"/>
              </a:spcBef>
              <a:buNone/>
            </a:pPr>
            <a:r>
              <a:rPr lang="en-US" sz="7000" b="1" dirty="0">
                <a:solidFill>
                  <a:srgbClr val="F3F3F3"/>
                </a:solidFill>
                <a:latin typeface="+mj-lt"/>
                <a:ea typeface="Roboto Mono"/>
                <a:cs typeface="Ailerons"/>
                <a:sym typeface="Roboto Mono"/>
              </a:rPr>
              <a:t>LIFETIME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 txBox="1">
            <a:spLocks noGrp="1"/>
          </p:cNvSpPr>
          <p:nvPr>
            <p:ph type="sldNum" idx="12"/>
          </p:nvPr>
        </p:nvSpPr>
        <p:spPr>
          <a:xfrm>
            <a:off x="7198409" y="6490253"/>
            <a:ext cx="615300" cy="1608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29</a:t>
            </a:fld>
            <a:endParaRPr lang="en-US"/>
          </a:p>
        </p:txBody>
      </p:sp>
      <p:pic>
        <p:nvPicPr>
          <p:cNvPr id="338" name="Shape 3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9850" y="1042037"/>
            <a:ext cx="1940499" cy="203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Shape 3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50299" y="1119600"/>
            <a:ext cx="2575949" cy="178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Shape 3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26350" y="1228537"/>
            <a:ext cx="2302450" cy="1783875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Shape 341"/>
          <p:cNvSpPr txBox="1"/>
          <p:nvPr/>
        </p:nvSpPr>
        <p:spPr>
          <a:xfrm>
            <a:off x="241700" y="3195150"/>
            <a:ext cx="2236800" cy="4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>
                <a:latin typeface="+mj-lt"/>
              </a:rPr>
              <a:t>Cryogenic </a:t>
            </a:r>
            <a:r>
              <a:rPr lang="en-US" dirty="0">
                <a:latin typeface="+mj-lt"/>
              </a:rPr>
              <a:t>Orbital </a:t>
            </a:r>
            <a:r>
              <a:rPr lang="en-US" dirty="0" smtClean="0">
                <a:latin typeface="+mj-lt"/>
              </a:rPr>
              <a:t>Test</a:t>
            </a:r>
            <a:endParaRPr lang="en-US" dirty="0">
              <a:latin typeface="+mj-lt"/>
            </a:endParaRPr>
          </a:p>
        </p:txBody>
      </p:sp>
      <p:sp>
        <p:nvSpPr>
          <p:cNvPr id="342" name="Shape 342"/>
          <p:cNvSpPr txBox="1"/>
          <p:nvPr/>
        </p:nvSpPr>
        <p:spPr>
          <a:xfrm>
            <a:off x="2795575" y="3132600"/>
            <a:ext cx="2364000" cy="36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/>
              <a:t>NASA Restore-L Robotic Refueling mission</a:t>
            </a:r>
          </a:p>
        </p:txBody>
      </p:sp>
      <p:sp>
        <p:nvSpPr>
          <p:cNvPr id="343" name="Shape 343"/>
          <p:cNvSpPr txBox="1"/>
          <p:nvPr/>
        </p:nvSpPr>
        <p:spPr>
          <a:xfrm>
            <a:off x="493375" y="3779175"/>
            <a:ext cx="3283200" cy="1861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>
              <a:spcBef>
                <a:spcPts val="0"/>
              </a:spcBef>
              <a:buChar char="●"/>
            </a:pPr>
            <a:r>
              <a:rPr lang="en-US"/>
              <a:t>Transfer rates of 150 kg/hour flight proven </a:t>
            </a:r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/>
              <a:t>Low centrifugal acceleration (0.001 g from 5 rpm rotation)</a:t>
            </a:r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/>
              <a:t>Approximately 2 days to transfer 6 mT of propellant from Centaur</a:t>
            </a:r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>
                <a:solidFill>
                  <a:schemeClr val="dk1"/>
                </a:solidFill>
              </a:rPr>
              <a:t>TRL of cryogenic transfer technology fully mature this decade  </a:t>
            </a:r>
          </a:p>
        </p:txBody>
      </p:sp>
      <p:sp>
        <p:nvSpPr>
          <p:cNvPr id="344" name="Shape 344"/>
          <p:cNvSpPr txBox="1"/>
          <p:nvPr/>
        </p:nvSpPr>
        <p:spPr>
          <a:xfrm>
            <a:off x="6062250" y="3003087"/>
            <a:ext cx="2364000" cy="36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/>
              <a:t>Flight proven fuel transfer rates</a:t>
            </a:r>
          </a:p>
        </p:txBody>
      </p:sp>
      <p:pic>
        <p:nvPicPr>
          <p:cNvPr id="345" name="Shape 3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13684" y="3779174"/>
            <a:ext cx="4766839" cy="2379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Shape 3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25725" y="-31450"/>
            <a:ext cx="9195449" cy="1139799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Shape 347"/>
          <p:cNvSpPr txBox="1">
            <a:spLocks noGrp="1"/>
          </p:cNvSpPr>
          <p:nvPr>
            <p:ph type="title"/>
          </p:nvPr>
        </p:nvSpPr>
        <p:spPr>
          <a:xfrm>
            <a:off x="272562" y="0"/>
            <a:ext cx="8598900" cy="1020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b="1" dirty="0">
                <a:solidFill>
                  <a:srgbClr val="FF6600"/>
                </a:solidFill>
              </a:rPr>
              <a:t>Cryogenic Propellant Transfer in Space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 txBox="1">
            <a:spLocks noGrp="1"/>
          </p:cNvSpPr>
          <p:nvPr>
            <p:ph type="sldNum" idx="12"/>
          </p:nvPr>
        </p:nvSpPr>
        <p:spPr>
          <a:xfrm>
            <a:off x="7198409" y="6490253"/>
            <a:ext cx="615300" cy="1608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30</a:t>
            </a:fld>
            <a:endParaRPr lang="en-US"/>
          </a:p>
        </p:txBody>
      </p:sp>
      <p:sp>
        <p:nvSpPr>
          <p:cNvPr id="354" name="Shape 354"/>
          <p:cNvSpPr txBox="1">
            <a:spLocks noGrp="1"/>
          </p:cNvSpPr>
          <p:nvPr>
            <p:ph type="title"/>
          </p:nvPr>
        </p:nvSpPr>
        <p:spPr>
          <a:xfrm>
            <a:off x="272562" y="0"/>
            <a:ext cx="8598900" cy="1020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b="1" dirty="0">
                <a:solidFill>
                  <a:srgbClr val="FF6600"/>
                </a:solidFill>
              </a:rPr>
              <a:t>Fuel Resupply Orbit Tradeoffs</a:t>
            </a:r>
          </a:p>
        </p:txBody>
      </p:sp>
      <p:sp>
        <p:nvSpPr>
          <p:cNvPr id="355" name="Shape 355"/>
          <p:cNvSpPr txBox="1"/>
          <p:nvPr/>
        </p:nvSpPr>
        <p:spPr>
          <a:xfrm>
            <a:off x="272550" y="3586600"/>
            <a:ext cx="8598900" cy="2499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514350" lvl="0" indent="-285750" rtl="0">
              <a:spcBef>
                <a:spcPts val="0"/>
              </a:spcBef>
              <a:buFont typeface="Arial"/>
              <a:buChar char="•"/>
            </a:pPr>
            <a:r>
              <a:rPr lang="en-US" dirty="0"/>
              <a:t>LEO:</a:t>
            </a:r>
          </a:p>
          <a:p>
            <a:pPr marL="914400" lvl="1" indent="-228600" rtl="0">
              <a:spcBef>
                <a:spcPts val="0"/>
              </a:spcBef>
              <a:buChar char="○"/>
            </a:pPr>
            <a:r>
              <a:rPr lang="en-US" dirty="0"/>
              <a:t>Large EUS payloads can be injected to Mars</a:t>
            </a:r>
          </a:p>
          <a:p>
            <a:pPr marL="914400" lvl="1" indent="-228600" rtl="0">
              <a:spcBef>
                <a:spcPts val="0"/>
              </a:spcBef>
              <a:buChar char="○"/>
            </a:pPr>
            <a:r>
              <a:rPr lang="en-US" dirty="0"/>
              <a:t>Too costly for the LRS (~11 km/s round-trip)</a:t>
            </a:r>
          </a:p>
          <a:p>
            <a:pPr marL="514350" lvl="0" indent="-285750" rtl="0">
              <a:spcBef>
                <a:spcPts val="0"/>
              </a:spcBef>
              <a:buFont typeface="Arial"/>
              <a:buChar char="•"/>
            </a:pPr>
            <a:r>
              <a:rPr lang="en-US" dirty="0"/>
              <a:t>LLO: </a:t>
            </a:r>
          </a:p>
          <a:p>
            <a:pPr marL="914400" lvl="1" indent="-228600" rtl="0">
              <a:spcBef>
                <a:spcPts val="0"/>
              </a:spcBef>
              <a:buChar char="○"/>
            </a:pPr>
            <a:r>
              <a:rPr lang="en-US" dirty="0"/>
              <a:t>EUS Payload mass to Mars limited to ~38 </a:t>
            </a:r>
            <a:r>
              <a:rPr lang="en-US" dirty="0" err="1"/>
              <a:t>mT</a:t>
            </a:r>
            <a:endParaRPr lang="en-US" dirty="0"/>
          </a:p>
          <a:p>
            <a:pPr marL="914400" lvl="1" indent="-228600" rtl="0">
              <a:spcBef>
                <a:spcPts val="0"/>
              </a:spcBef>
              <a:buChar char="○"/>
            </a:pPr>
            <a:r>
              <a:rPr lang="en-US" dirty="0"/>
              <a:t>Additional ∆V required to lower perigee</a:t>
            </a:r>
          </a:p>
          <a:p>
            <a:pPr marL="914400" lvl="1" indent="-228600" rtl="0">
              <a:spcBef>
                <a:spcPts val="0"/>
              </a:spcBef>
              <a:buChar char="○"/>
            </a:pPr>
            <a:r>
              <a:rPr lang="en-US" dirty="0"/>
              <a:t>Docking difficulties: No GPS at LLO. Autonomy issues.</a:t>
            </a:r>
          </a:p>
          <a:p>
            <a:pPr marL="514350" lvl="0" indent="-285750" rtl="0">
              <a:spcBef>
                <a:spcPts val="0"/>
              </a:spcBef>
              <a:buFont typeface="Arial"/>
              <a:buChar char="•"/>
            </a:pPr>
            <a:r>
              <a:rPr lang="en-US" dirty="0"/>
              <a:t>L1, L2: </a:t>
            </a:r>
          </a:p>
          <a:p>
            <a:pPr marL="914400" lvl="1" indent="-228600" rtl="0">
              <a:spcBef>
                <a:spcPts val="0"/>
              </a:spcBef>
              <a:buChar char="○"/>
            </a:pPr>
            <a:r>
              <a:rPr lang="en-US" dirty="0"/>
              <a:t>Restricted three-body problem (further analysis require)</a:t>
            </a:r>
          </a:p>
          <a:p>
            <a:pPr marL="914400" lvl="1" indent="-228600" rtl="0">
              <a:spcBef>
                <a:spcPts val="0"/>
              </a:spcBef>
              <a:buChar char="○"/>
            </a:pPr>
            <a:r>
              <a:rPr lang="en-US" dirty="0"/>
              <a:t>Docking challenges</a:t>
            </a:r>
          </a:p>
        </p:txBody>
      </p:sp>
      <p:pic>
        <p:nvPicPr>
          <p:cNvPr id="356" name="Shape 356" descr="3 body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3650" y="899300"/>
            <a:ext cx="5407875" cy="2941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 txBox="1">
            <a:spLocks noGrp="1"/>
          </p:cNvSpPr>
          <p:nvPr>
            <p:ph type="sldNum" idx="12"/>
          </p:nvPr>
        </p:nvSpPr>
        <p:spPr>
          <a:xfrm>
            <a:off x="7198409" y="6490253"/>
            <a:ext cx="615300" cy="1608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31</a:t>
            </a:fld>
            <a:endParaRPr lang="en-US"/>
          </a:p>
        </p:txBody>
      </p:sp>
      <p:sp>
        <p:nvSpPr>
          <p:cNvPr id="363" name="Shape 363"/>
          <p:cNvSpPr txBox="1">
            <a:spLocks noGrp="1"/>
          </p:cNvSpPr>
          <p:nvPr>
            <p:ph type="title"/>
          </p:nvPr>
        </p:nvSpPr>
        <p:spPr>
          <a:xfrm>
            <a:off x="272562" y="0"/>
            <a:ext cx="8598900" cy="1020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b="1" dirty="0">
                <a:solidFill>
                  <a:srgbClr val="FF6600"/>
                </a:solidFill>
              </a:rPr>
              <a:t>LRS Baseline Trajectory</a:t>
            </a:r>
          </a:p>
        </p:txBody>
      </p:sp>
      <p:sp>
        <p:nvSpPr>
          <p:cNvPr id="364" name="Shape 364"/>
          <p:cNvSpPr txBox="1"/>
          <p:nvPr/>
        </p:nvSpPr>
        <p:spPr>
          <a:xfrm>
            <a:off x="365767" y="4022625"/>
            <a:ext cx="8598900" cy="191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254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</a:pPr>
            <a:r>
              <a:rPr lang="en-US" dirty="0" smtClean="0"/>
              <a:t>Injection </a:t>
            </a:r>
            <a:r>
              <a:rPr lang="en-US" dirty="0"/>
              <a:t>into polar LLO (~1.6 km/s)</a:t>
            </a:r>
          </a:p>
          <a:p>
            <a:pPr marL="5143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/>
              <a:t>Trans Earth Injection (~0.8 km/s)</a:t>
            </a:r>
          </a:p>
          <a:p>
            <a:pPr marL="5143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/>
              <a:t>Elliptical Resupply Orbit Injection (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Apogee altitude is our optimization variable</a:t>
            </a:r>
            <a:r>
              <a:rPr lang="en-US" dirty="0"/>
              <a:t>) and rendezvous (Time of flight: 60 to 100 hours)</a:t>
            </a:r>
          </a:p>
          <a:p>
            <a:pPr marL="5143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/>
              <a:t>Docking (~20 m/s): Autonomous/non-autonomous docking using GPS, IMU, AVGS (Advanced Video Guidance System)</a:t>
            </a:r>
          </a:p>
          <a:p>
            <a:pPr marL="5143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/>
              <a:t>Trans Lunar Injection</a:t>
            </a:r>
          </a:p>
          <a:p>
            <a:pPr marL="5143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/>
              <a:t>Landing </a:t>
            </a:r>
            <a:r>
              <a:rPr lang="en-US" dirty="0">
                <a:solidFill>
                  <a:schemeClr val="dk1"/>
                </a:solidFill>
              </a:rPr>
              <a:t> (~1.6 km/s</a:t>
            </a:r>
            <a:r>
              <a:rPr lang="en-US" dirty="0" smtClean="0">
                <a:solidFill>
                  <a:schemeClr val="dk1"/>
                </a:solidFill>
              </a:rPr>
              <a:t>)</a:t>
            </a:r>
            <a:endParaRPr lang="en-US" dirty="0">
              <a:solidFill>
                <a:schemeClr val="dk1"/>
              </a:solidFill>
            </a:endParaRPr>
          </a:p>
        </p:txBody>
      </p:sp>
      <p:pic>
        <p:nvPicPr>
          <p:cNvPr id="365" name="Shape 3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7875" y="866375"/>
            <a:ext cx="6940148" cy="3233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 txBox="1">
            <a:spLocks noGrp="1"/>
          </p:cNvSpPr>
          <p:nvPr>
            <p:ph type="sldNum" idx="12"/>
          </p:nvPr>
        </p:nvSpPr>
        <p:spPr>
          <a:xfrm>
            <a:off x="7198409" y="6490253"/>
            <a:ext cx="615300" cy="1608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32</a:t>
            </a:fld>
            <a:endParaRPr lang="en-US"/>
          </a:p>
        </p:txBody>
      </p:sp>
      <p:sp>
        <p:nvSpPr>
          <p:cNvPr id="372" name="Shape 372"/>
          <p:cNvSpPr txBox="1">
            <a:spLocks noGrp="1"/>
          </p:cNvSpPr>
          <p:nvPr>
            <p:ph type="title"/>
          </p:nvPr>
        </p:nvSpPr>
        <p:spPr>
          <a:xfrm>
            <a:off x="272562" y="0"/>
            <a:ext cx="8598900" cy="1020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b="1" dirty="0">
                <a:solidFill>
                  <a:srgbClr val="FF6600"/>
                </a:solidFill>
              </a:rPr>
              <a:t>EUS Baseline Trajectory</a:t>
            </a:r>
          </a:p>
        </p:txBody>
      </p:sp>
      <p:sp>
        <p:nvSpPr>
          <p:cNvPr id="373" name="Shape 373"/>
          <p:cNvSpPr txBox="1"/>
          <p:nvPr/>
        </p:nvSpPr>
        <p:spPr>
          <a:xfrm>
            <a:off x="272550" y="4022625"/>
            <a:ext cx="8598900" cy="170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1397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dirty="0"/>
              <a:t>SLS injects EUS into the Resupply Elliptical Orbit </a:t>
            </a:r>
            <a:r>
              <a:rPr lang="en-US" dirty="0">
                <a:solidFill>
                  <a:schemeClr val="dk1"/>
                </a:solidFill>
              </a:rPr>
              <a:t>(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Apogee altitude is our optimization variable</a:t>
            </a:r>
            <a:r>
              <a:rPr lang="en-US" dirty="0">
                <a:solidFill>
                  <a:schemeClr val="dk1"/>
                </a:solidFill>
              </a:rPr>
              <a:t>)</a:t>
            </a:r>
          </a:p>
          <a:p>
            <a:pPr marL="5143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</a:rPr>
              <a:t>Rendezvous and docking</a:t>
            </a:r>
          </a:p>
          <a:p>
            <a:pPr marL="5143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/>
              <a:t>HEO injection: </a:t>
            </a:r>
            <a:r>
              <a:rPr lang="en-US" dirty="0" err="1"/>
              <a:t>apo</a:t>
            </a:r>
            <a:r>
              <a:rPr lang="en-US" dirty="0"/>
              <a:t>-twist cost reduction</a:t>
            </a:r>
          </a:p>
          <a:p>
            <a:pPr marL="5143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/>
              <a:t>Apo-Twist required for the 2033 launch (~45</a:t>
            </a:r>
            <a:r>
              <a:rPr lang="en-US" baseline="30000" dirty="0"/>
              <a:t>o</a:t>
            </a:r>
            <a:r>
              <a:rPr lang="en-US" dirty="0"/>
              <a:t> change in argument of </a:t>
            </a:r>
            <a:r>
              <a:rPr lang="en-US" dirty="0" err="1"/>
              <a:t>periapse</a:t>
            </a:r>
            <a:r>
              <a:rPr lang="en-US" dirty="0"/>
              <a:t>, ~1.5 km/s)</a:t>
            </a:r>
          </a:p>
          <a:p>
            <a:pPr marL="5143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/>
              <a:t>Docking (~20 m/s): Autonomous/non-autonomous docking using GPS, IMU, AVGS (Advanced Video Guidance System)</a:t>
            </a:r>
          </a:p>
          <a:p>
            <a:pPr marL="5143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/>
              <a:t>Trans Mars Injection</a:t>
            </a:r>
          </a:p>
        </p:txBody>
      </p:sp>
      <p:pic>
        <p:nvPicPr>
          <p:cNvPr id="374" name="Shape 3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0950" y="788350"/>
            <a:ext cx="6483225" cy="335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 txBox="1">
            <a:spLocks noGrp="1"/>
          </p:cNvSpPr>
          <p:nvPr>
            <p:ph type="sldNum" idx="12"/>
          </p:nvPr>
        </p:nvSpPr>
        <p:spPr>
          <a:xfrm>
            <a:off x="7198409" y="6490253"/>
            <a:ext cx="615300" cy="1608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33</a:t>
            </a:fld>
            <a:endParaRPr lang="en-US"/>
          </a:p>
        </p:txBody>
      </p:sp>
      <p:sp>
        <p:nvSpPr>
          <p:cNvPr id="381" name="Shape 381"/>
          <p:cNvSpPr txBox="1">
            <a:spLocks noGrp="1"/>
          </p:cNvSpPr>
          <p:nvPr>
            <p:ph type="title"/>
          </p:nvPr>
        </p:nvSpPr>
        <p:spPr>
          <a:xfrm>
            <a:off x="272562" y="0"/>
            <a:ext cx="8598900" cy="1020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b="1" dirty="0">
                <a:solidFill>
                  <a:srgbClr val="FF6600"/>
                </a:solidFill>
              </a:rPr>
              <a:t>Propellant Resupply Optimization</a:t>
            </a:r>
          </a:p>
        </p:txBody>
      </p:sp>
      <p:pic>
        <p:nvPicPr>
          <p:cNvPr id="382" name="Shape 382" descr="optimization_annotations_3.png"/>
          <p:cNvPicPr preferRelativeResize="0"/>
          <p:nvPr/>
        </p:nvPicPr>
        <p:blipFill rotWithShape="1">
          <a:blip r:embed="rId3">
            <a:alphaModFix/>
          </a:blip>
          <a:srcRect l="3789" r="3789"/>
          <a:stretch/>
        </p:blipFill>
        <p:spPr>
          <a:xfrm>
            <a:off x="416974" y="829325"/>
            <a:ext cx="8054426" cy="51711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4726042" y="5043770"/>
            <a:ext cx="30876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CALTECH TEAM EXPLORER 2017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Shape 388"/>
          <p:cNvSpPr txBox="1">
            <a:spLocks noGrp="1"/>
          </p:cNvSpPr>
          <p:nvPr>
            <p:ph type="sldNum" idx="12"/>
          </p:nvPr>
        </p:nvSpPr>
        <p:spPr>
          <a:xfrm>
            <a:off x="7198409" y="6490253"/>
            <a:ext cx="615300" cy="1608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34</a:t>
            </a:fld>
            <a:endParaRPr lang="en-US"/>
          </a:p>
        </p:txBody>
      </p:sp>
      <p:sp>
        <p:nvSpPr>
          <p:cNvPr id="389" name="Shape 389"/>
          <p:cNvSpPr txBox="1">
            <a:spLocks noGrp="1"/>
          </p:cNvSpPr>
          <p:nvPr>
            <p:ph type="title"/>
          </p:nvPr>
        </p:nvSpPr>
        <p:spPr>
          <a:xfrm>
            <a:off x="272562" y="0"/>
            <a:ext cx="8598900" cy="1020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b="1" dirty="0">
                <a:solidFill>
                  <a:srgbClr val="FF6600"/>
                </a:solidFill>
              </a:rPr>
              <a:t>Propellant Resupply Optimization</a:t>
            </a:r>
          </a:p>
        </p:txBody>
      </p:sp>
      <p:pic>
        <p:nvPicPr>
          <p:cNvPr id="390" name="Shape 390" descr="optimization_annotations2.png"/>
          <p:cNvPicPr preferRelativeResize="0"/>
          <p:nvPr/>
        </p:nvPicPr>
        <p:blipFill rotWithShape="1">
          <a:blip r:embed="rId3">
            <a:alphaModFix/>
          </a:blip>
          <a:srcRect l="3789" r="3789"/>
          <a:stretch/>
        </p:blipFill>
        <p:spPr>
          <a:xfrm>
            <a:off x="416974" y="829325"/>
            <a:ext cx="8054426" cy="51711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4726042" y="5043770"/>
            <a:ext cx="30876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CALTECH TEAM EXPLORER 2017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 txBox="1">
            <a:spLocks noGrp="1"/>
          </p:cNvSpPr>
          <p:nvPr>
            <p:ph type="title"/>
          </p:nvPr>
        </p:nvSpPr>
        <p:spPr>
          <a:xfrm>
            <a:off x="272562" y="0"/>
            <a:ext cx="8598900" cy="1020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b="1" dirty="0">
                <a:solidFill>
                  <a:srgbClr val="FF6600"/>
                </a:solidFill>
              </a:rPr>
              <a:t>Missions to the Outer Solar System</a:t>
            </a:r>
          </a:p>
        </p:txBody>
      </p:sp>
      <p:sp>
        <p:nvSpPr>
          <p:cNvPr id="397" name="Shape 397"/>
          <p:cNvSpPr txBox="1">
            <a:spLocks noGrp="1"/>
          </p:cNvSpPr>
          <p:nvPr>
            <p:ph type="body" idx="1"/>
          </p:nvPr>
        </p:nvSpPr>
        <p:spPr>
          <a:xfrm>
            <a:off x="762000" y="1222125"/>
            <a:ext cx="4676100" cy="4721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-US" dirty="0">
                <a:latin typeface="+mj-lt"/>
              </a:rPr>
              <a:t>Not yet fully characterized or optimized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-US" dirty="0">
                <a:latin typeface="+mj-lt"/>
              </a:rPr>
              <a:t>Initial calculations suggest excellent performance</a:t>
            </a:r>
            <a:br>
              <a:rPr lang="en-US" dirty="0">
                <a:latin typeface="+mj-lt"/>
              </a:rPr>
            </a:br>
            <a:endParaRPr lang="en-US" dirty="0">
              <a:latin typeface="+mj-lt"/>
            </a:endParaRPr>
          </a:p>
          <a:p>
            <a:pPr marL="457200" lvl="0" indent="-228600" rtl="0">
              <a:spcBef>
                <a:spcPts val="0"/>
              </a:spcBef>
            </a:pPr>
            <a:r>
              <a:rPr lang="en-US" dirty="0">
                <a:latin typeface="+mj-lt"/>
              </a:rPr>
              <a:t>+250% direct to Saturn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-US" dirty="0">
                <a:latin typeface="+mj-lt"/>
              </a:rPr>
              <a:t>+700% direct to Pluto</a:t>
            </a:r>
          </a:p>
          <a:p>
            <a:pPr marL="571500" lvl="1" indent="0" rtl="0">
              <a:spcBef>
                <a:spcPts val="0"/>
              </a:spcBef>
              <a:buSzPct val="100000"/>
              <a:buNone/>
            </a:pPr>
            <a:r>
              <a:rPr lang="en-US" sz="1800" i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- Assuming </a:t>
            </a:r>
            <a:r>
              <a:rPr lang="en-US" sz="1800" i="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launch on an Atlas V 551 and refuel in GTO</a:t>
            </a:r>
            <a:br>
              <a:rPr lang="en-US" sz="1800" i="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</a:br>
            <a:endParaRPr lang="en-US" sz="1800" i="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pPr marL="457200" lvl="0" indent="-228600" rtl="0">
              <a:spcBef>
                <a:spcPts val="0"/>
              </a:spcBef>
            </a:pPr>
            <a:r>
              <a:rPr lang="en-US" dirty="0">
                <a:latin typeface="+mj-lt"/>
              </a:rPr>
              <a:t>Bigger missions, bigger science, better value</a:t>
            </a:r>
          </a:p>
        </p:txBody>
      </p:sp>
      <p:sp>
        <p:nvSpPr>
          <p:cNvPr id="398" name="Shape 398"/>
          <p:cNvSpPr txBox="1">
            <a:spLocks noGrp="1"/>
          </p:cNvSpPr>
          <p:nvPr>
            <p:ph type="sldNum" idx="12"/>
          </p:nvPr>
        </p:nvSpPr>
        <p:spPr>
          <a:xfrm>
            <a:off x="7198409" y="6490253"/>
            <a:ext cx="615300" cy="1608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35</a:t>
            </a:fld>
            <a:endParaRPr lang="en-US"/>
          </a:p>
        </p:txBody>
      </p:sp>
      <p:pic>
        <p:nvPicPr>
          <p:cNvPr id="399" name="Shape 399" descr="maxresdefault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4344138" y="2078886"/>
            <a:ext cx="5347350" cy="300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 txBox="1">
            <a:spLocks noGrp="1"/>
          </p:cNvSpPr>
          <p:nvPr>
            <p:ph type="sldNum" idx="12"/>
          </p:nvPr>
        </p:nvSpPr>
        <p:spPr>
          <a:xfrm>
            <a:off x="7198409" y="6490253"/>
            <a:ext cx="615300" cy="160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36</a:t>
            </a:fld>
            <a:endParaRPr lang="en-US"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5" name="Shape 4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43417"/>
            <a:ext cx="8839200" cy="2179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Shape 4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0700" y="3723046"/>
            <a:ext cx="8839199" cy="2115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Shape 40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5725" y="-76200"/>
            <a:ext cx="9195449" cy="1139799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Shape 408"/>
          <p:cNvSpPr txBox="1">
            <a:spLocks noGrp="1"/>
          </p:cNvSpPr>
          <p:nvPr>
            <p:ph type="title"/>
          </p:nvPr>
        </p:nvSpPr>
        <p:spPr>
          <a:xfrm>
            <a:off x="272562" y="1"/>
            <a:ext cx="8598900" cy="1020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sz="3200" b="1" dirty="0">
                <a:solidFill>
                  <a:srgbClr val="FF6600"/>
                </a:solidFill>
                <a:latin typeface="+mj-lt"/>
                <a:ea typeface="Helvetica Neue"/>
                <a:cs typeface="Helvetica Neue"/>
                <a:sym typeface="Helvetica Neue"/>
              </a:rPr>
              <a:t>Estimated Cost To Full Operation</a:t>
            </a:r>
          </a:p>
        </p:txBody>
      </p:sp>
      <p:sp>
        <p:nvSpPr>
          <p:cNvPr id="409" name="Shape 409"/>
          <p:cNvSpPr txBox="1"/>
          <p:nvPr/>
        </p:nvSpPr>
        <p:spPr>
          <a:xfrm>
            <a:off x="6464125" y="1063600"/>
            <a:ext cx="3000000" cy="1385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b="1">
                <a:solidFill>
                  <a:schemeClr val="dk1"/>
                </a:solidFill>
              </a:rPr>
              <a:t>Initial investment: </a:t>
            </a:r>
            <a:r>
              <a:rPr lang="en-US">
                <a:solidFill>
                  <a:schemeClr val="dk1"/>
                </a:solidFill>
              </a:rPr>
              <a:t>$10.2B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b="1">
                <a:solidFill>
                  <a:schemeClr val="dk1"/>
                </a:solidFill>
              </a:rPr>
              <a:t>Peak Rate: </a:t>
            </a:r>
            <a:r>
              <a:rPr lang="en-US">
                <a:solidFill>
                  <a:schemeClr val="dk1"/>
                </a:solidFill>
              </a:rPr>
              <a:t>$1.6B/year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b="1">
                <a:solidFill>
                  <a:schemeClr val="dk1"/>
                </a:solidFill>
              </a:rPr>
              <a:t>Operations:</a:t>
            </a:r>
            <a:r>
              <a:rPr lang="en-US">
                <a:solidFill>
                  <a:schemeClr val="dk1"/>
                </a:solidFill>
              </a:rPr>
              <a:t> $0.08B/year</a:t>
            </a:r>
          </a:p>
        </p:txBody>
      </p:sp>
      <p:sp>
        <p:nvSpPr>
          <p:cNvPr id="410" name="Shape 410"/>
          <p:cNvSpPr txBox="1"/>
          <p:nvPr/>
        </p:nvSpPr>
        <p:spPr>
          <a:xfrm>
            <a:off x="3255850" y="873300"/>
            <a:ext cx="3000000" cy="37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b="1">
                <a:solidFill>
                  <a:schemeClr val="dk1"/>
                </a:solidFill>
              </a:rPr>
              <a:t>Annual Cost</a:t>
            </a:r>
          </a:p>
        </p:txBody>
      </p:sp>
      <p:sp>
        <p:nvSpPr>
          <p:cNvPr id="411" name="Shape 411"/>
          <p:cNvSpPr txBox="1"/>
          <p:nvPr/>
        </p:nvSpPr>
        <p:spPr>
          <a:xfrm>
            <a:off x="3408275" y="3528675"/>
            <a:ext cx="3000000" cy="37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b="1">
                <a:solidFill>
                  <a:schemeClr val="dk1"/>
                </a:solidFill>
              </a:rPr>
              <a:t>Cumulative Cost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Shape 417"/>
          <p:cNvSpPr txBox="1">
            <a:spLocks noGrp="1"/>
          </p:cNvSpPr>
          <p:nvPr>
            <p:ph type="sldNum" idx="12"/>
          </p:nvPr>
        </p:nvSpPr>
        <p:spPr>
          <a:xfrm>
            <a:off x="7198409" y="6490253"/>
            <a:ext cx="615300" cy="1608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37</a:t>
            </a:fld>
            <a:endParaRPr lang="en-US"/>
          </a:p>
        </p:txBody>
      </p:sp>
      <p:pic>
        <p:nvPicPr>
          <p:cNvPr id="418" name="Shape 4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688812"/>
            <a:ext cx="8839201" cy="3838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Shape 4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5725" y="-76200"/>
            <a:ext cx="9195449" cy="1139799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Shape 420"/>
          <p:cNvSpPr txBox="1">
            <a:spLocks noGrp="1"/>
          </p:cNvSpPr>
          <p:nvPr>
            <p:ph type="title"/>
          </p:nvPr>
        </p:nvSpPr>
        <p:spPr>
          <a:xfrm>
            <a:off x="144187" y="-309162"/>
            <a:ext cx="8598900" cy="15704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b="1" dirty="0">
                <a:solidFill>
                  <a:srgbClr val="FF6600"/>
                </a:solidFill>
                <a:latin typeface="+mj-lt"/>
                <a:ea typeface="Helvetica Neue"/>
                <a:cs typeface="Helvetica Neue"/>
                <a:sym typeface="Helvetica Neue"/>
              </a:rPr>
              <a:t>TMI Payload Cost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Shape 4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725" y="-76150"/>
            <a:ext cx="9195449" cy="1139799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Shape 432"/>
          <p:cNvSpPr txBox="1">
            <a:spLocks noGrp="1"/>
          </p:cNvSpPr>
          <p:nvPr>
            <p:ph type="body" idx="1"/>
          </p:nvPr>
        </p:nvSpPr>
        <p:spPr>
          <a:xfrm>
            <a:off x="117626" y="740537"/>
            <a:ext cx="7971600" cy="20556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marR="0" lvl="0" indent="-203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Helvetica Neue"/>
              <a:buChar char="•"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+mj-lt"/>
                <a:ea typeface="Helvetica Neue"/>
                <a:cs typeface="Helvetica Neue"/>
                <a:sym typeface="Helvetica Neue"/>
              </a:rPr>
              <a:t>Knowledge Management</a:t>
            </a:r>
          </a:p>
          <a:p>
            <a:pPr marL="342900" marR="0" lvl="0" indent="-203200" algn="l" rtl="0">
              <a:lnSpc>
                <a:spcPct val="100000"/>
              </a:lnSpc>
              <a:spcBef>
                <a:spcPts val="143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Helvetica Neue"/>
              <a:buChar char="•"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+mj-lt"/>
                <a:ea typeface="Helvetica Neue"/>
                <a:cs typeface="Helvetica Neue"/>
                <a:sym typeface="Helvetica Neue"/>
              </a:rPr>
              <a:t>Stakeholder and Funding Stability</a:t>
            </a:r>
          </a:p>
          <a:p>
            <a:pPr marL="342900" marR="0" lvl="0" indent="-203200" algn="l" rtl="0">
              <a:lnSpc>
                <a:spcPct val="100000"/>
              </a:lnSpc>
              <a:spcBef>
                <a:spcPts val="143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Helvetica Neue"/>
              <a:buChar char="•"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+mj-lt"/>
                <a:ea typeface="Helvetica Neue"/>
                <a:cs typeface="Helvetica Neue"/>
                <a:sym typeface="Helvetica Neue"/>
              </a:rPr>
              <a:t>Scope Creep</a:t>
            </a:r>
          </a:p>
          <a:p>
            <a:pPr marL="342900" marR="0" lvl="0" indent="-203200" algn="l" rtl="0">
              <a:lnSpc>
                <a:spcPct val="100000"/>
              </a:lnSpc>
              <a:spcBef>
                <a:spcPts val="143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None/>
            </a:pPr>
            <a:endParaRPr sz="22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3" name="Shape 433"/>
          <p:cNvSpPr txBox="1">
            <a:spLocks noGrp="1"/>
          </p:cNvSpPr>
          <p:nvPr>
            <p:ph type="sldNum" idx="12"/>
          </p:nvPr>
        </p:nvSpPr>
        <p:spPr>
          <a:xfrm>
            <a:off x="7198409" y="6490253"/>
            <a:ext cx="615300" cy="160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38</a:t>
            </a:fld>
            <a:endParaRPr lang="en-US"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Shape 435"/>
          <p:cNvSpPr txBox="1">
            <a:spLocks noGrp="1"/>
          </p:cNvSpPr>
          <p:nvPr>
            <p:ph type="title"/>
          </p:nvPr>
        </p:nvSpPr>
        <p:spPr>
          <a:xfrm>
            <a:off x="272562" y="-16250"/>
            <a:ext cx="8598900" cy="102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sz="3200" i="0" u="none" strike="noStrike" cap="none" dirty="0">
                <a:solidFill>
                  <a:srgbClr val="FF6600"/>
                </a:solidFill>
                <a:latin typeface="+mj-lt"/>
                <a:ea typeface="Helvetica Neue"/>
                <a:cs typeface="Helvetica Neue"/>
                <a:sym typeface="Helvetica Neue"/>
              </a:rPr>
              <a:t>Project Risk</a:t>
            </a:r>
          </a:p>
        </p:txBody>
      </p:sp>
      <p:sp>
        <p:nvSpPr>
          <p:cNvPr id="14" name="Shape 443"/>
          <p:cNvSpPr txBox="1">
            <a:spLocks/>
          </p:cNvSpPr>
          <p:nvPr/>
        </p:nvSpPr>
        <p:spPr>
          <a:xfrm>
            <a:off x="117626" y="2796186"/>
            <a:ext cx="3803700" cy="472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63500" algn="l" rtl="0">
              <a:lnSpc>
                <a:spcPct val="100000"/>
              </a:lnSpc>
              <a:spcBef>
                <a:spcPts val="143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•"/>
              <a:defRPr sz="2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E75B5"/>
              </a:buClr>
              <a:buSzPct val="100000"/>
              <a:buFont typeface="Cambria"/>
              <a:buChar char="⎯"/>
              <a:defRPr sz="2000" b="0" i="1" u="none" strike="noStrike" cap="none">
                <a:solidFill>
                  <a:srgbClr val="2E75B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204913" marR="0" lvl="2" indent="-61912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rgbClr val="C55A11"/>
              </a:buClr>
              <a:buSzPct val="100000"/>
              <a:buFont typeface="Times New Roman"/>
              <a:buChar char="•"/>
              <a:defRPr sz="1800" b="0" i="0" u="none" strike="noStrike" cap="none">
                <a:solidFill>
                  <a:srgbClr val="C55A1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mbria"/>
              <a:buChar char="⎯"/>
              <a:defRPr sz="1600" b="0" i="1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057400" marR="0" lvl="4" indent="-5080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•"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514600" marR="0" lvl="5" indent="0" algn="l" rtl="0">
              <a:lnSpc>
                <a:spcPct val="85000"/>
              </a:lnSpc>
              <a:spcBef>
                <a:spcPts val="54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0" algn="l" rtl="0">
              <a:lnSpc>
                <a:spcPct val="85000"/>
              </a:lnSpc>
              <a:spcBef>
                <a:spcPts val="54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0" algn="l" rtl="0">
              <a:lnSpc>
                <a:spcPct val="85000"/>
              </a:lnSpc>
              <a:spcBef>
                <a:spcPts val="54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0" algn="l" rtl="0">
              <a:lnSpc>
                <a:spcPct val="85000"/>
              </a:lnSpc>
              <a:spcBef>
                <a:spcPts val="54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0"/>
              </a:spcBef>
              <a:buFont typeface="Times New Roman"/>
              <a:buNone/>
            </a:pPr>
            <a:r>
              <a:rPr lang="en-US" u="sng" dirty="0" smtClean="0">
                <a:latin typeface="+mj-lt"/>
                <a:ea typeface="Helvetica Neue"/>
                <a:cs typeface="Helvetica Neue"/>
                <a:sym typeface="Helvetica Neue"/>
              </a:rPr>
              <a:t>U.S. Domestic</a:t>
            </a:r>
          </a:p>
          <a:p>
            <a:pPr marL="457200" indent="-228600">
              <a:spcBef>
                <a:spcPts val="0"/>
              </a:spcBef>
              <a:buFont typeface="Helvetica Neue"/>
              <a:buChar char="•"/>
            </a:pPr>
            <a:r>
              <a:rPr lang="en-US" dirty="0" smtClean="0">
                <a:latin typeface="+mj-lt"/>
                <a:ea typeface="Helvetica Neue"/>
                <a:cs typeface="Helvetica Neue"/>
                <a:sym typeface="Helvetica Neue"/>
              </a:rPr>
              <a:t>Economic incentives</a:t>
            </a:r>
          </a:p>
          <a:p>
            <a:pPr marL="0" indent="0">
              <a:spcBef>
                <a:spcPts val="0"/>
              </a:spcBef>
              <a:buFont typeface="Times New Roman"/>
              <a:buNone/>
            </a:pPr>
            <a:endParaRPr lang="en-US" dirty="0" smtClean="0">
              <a:latin typeface="+mj-lt"/>
              <a:ea typeface="Helvetica Neue"/>
              <a:cs typeface="Helvetica Neue"/>
              <a:sym typeface="Helvetica Neue"/>
            </a:endParaRPr>
          </a:p>
          <a:p>
            <a:pPr marL="457200" indent="-228600">
              <a:spcBef>
                <a:spcPts val="0"/>
              </a:spcBef>
              <a:buFont typeface="Helvetica Neue"/>
              <a:buChar char="•"/>
            </a:pPr>
            <a:r>
              <a:rPr lang="en-US" dirty="0" smtClean="0">
                <a:latin typeface="+mj-lt"/>
                <a:ea typeface="Helvetica Neue"/>
                <a:cs typeface="Helvetica Neue"/>
                <a:sym typeface="Helvetica Neue"/>
              </a:rPr>
              <a:t>Environmental impacts</a:t>
            </a:r>
          </a:p>
          <a:p>
            <a:pPr marL="0" indent="0">
              <a:spcBef>
                <a:spcPts val="0"/>
              </a:spcBef>
              <a:buFont typeface="Times New Roman"/>
              <a:buNone/>
            </a:pPr>
            <a:endParaRPr lang="en-US" dirty="0" smtClean="0">
              <a:latin typeface="+mj-lt"/>
              <a:ea typeface="Helvetica Neue"/>
              <a:cs typeface="Helvetica Neue"/>
              <a:sym typeface="Helvetica Neue"/>
            </a:endParaRPr>
          </a:p>
          <a:p>
            <a:pPr marL="457200" indent="-228600">
              <a:spcBef>
                <a:spcPts val="0"/>
              </a:spcBef>
              <a:buFont typeface="Helvetica Neue"/>
              <a:buChar char="•"/>
            </a:pPr>
            <a:r>
              <a:rPr lang="en-US" dirty="0" smtClean="0">
                <a:latin typeface="+mj-lt"/>
                <a:ea typeface="Helvetica Neue"/>
                <a:cs typeface="Helvetica Neue"/>
                <a:sym typeface="Helvetica Neue"/>
              </a:rPr>
              <a:t>Space policy alignment</a:t>
            </a:r>
          </a:p>
          <a:p>
            <a:pPr marL="0" indent="0">
              <a:spcBef>
                <a:spcPts val="0"/>
              </a:spcBef>
              <a:buFont typeface="Times New Roman"/>
              <a:buNone/>
            </a:pPr>
            <a:endParaRPr lang="en-US" dirty="0" smtClean="0">
              <a:latin typeface="+mj-lt"/>
              <a:ea typeface="Helvetica Neue"/>
              <a:cs typeface="Helvetica Neue"/>
              <a:sym typeface="Helvetica Neue"/>
            </a:endParaRPr>
          </a:p>
          <a:p>
            <a:pPr marL="457200" indent="-228600">
              <a:spcBef>
                <a:spcPts val="0"/>
              </a:spcBef>
              <a:buFont typeface="Helvetica Neue"/>
              <a:buChar char="•"/>
            </a:pPr>
            <a:r>
              <a:rPr lang="en-US" dirty="0" smtClean="0">
                <a:latin typeface="+mj-lt"/>
                <a:ea typeface="Helvetica Neue"/>
                <a:cs typeface="Helvetica Neue"/>
                <a:sym typeface="Helvetica Neue"/>
              </a:rPr>
              <a:t>Funding stability</a:t>
            </a:r>
            <a:endParaRPr lang="en-US" dirty="0">
              <a:latin typeface="+mj-lt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" name="Shape 444"/>
          <p:cNvSpPr txBox="1">
            <a:spLocks/>
          </p:cNvSpPr>
          <p:nvPr/>
        </p:nvSpPr>
        <p:spPr>
          <a:xfrm>
            <a:off x="4718050" y="2796186"/>
            <a:ext cx="3803700" cy="4721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200" u="sng" dirty="0" smtClean="0">
                <a:latin typeface="+mj-lt"/>
                <a:ea typeface="Helvetica Neue"/>
                <a:cs typeface="Helvetica Neue"/>
                <a:sym typeface="Helvetica Neue"/>
              </a:rPr>
              <a:t>International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 smtClean="0">
                <a:latin typeface="+mj-lt"/>
                <a:ea typeface="Helvetica Neue"/>
                <a:cs typeface="Helvetica Neue"/>
                <a:sym typeface="Helvetica Neue"/>
              </a:rPr>
              <a:t>Export Control Compliance</a:t>
            </a:r>
          </a:p>
          <a:p>
            <a:endParaRPr lang="en-US" sz="2200" dirty="0" smtClean="0">
              <a:latin typeface="+mj-lt"/>
              <a:ea typeface="Helvetica Neue"/>
              <a:cs typeface="Helvetica Neue"/>
              <a:sym typeface="Helvetica Neue"/>
            </a:endParaRPr>
          </a:p>
          <a:p>
            <a:pPr marL="342900" indent="-342900">
              <a:buFont typeface="Arial"/>
              <a:buChar char="•"/>
            </a:pPr>
            <a:r>
              <a:rPr lang="en-US" sz="2200" dirty="0" smtClean="0">
                <a:latin typeface="+mj-lt"/>
                <a:ea typeface="Helvetica Neue"/>
                <a:cs typeface="Helvetica Neue"/>
                <a:sym typeface="Helvetica Neue"/>
              </a:rPr>
              <a:t>Compliance with International Law: Outer Space Treaty and Moon Treaty</a:t>
            </a:r>
            <a:endParaRPr lang="en-US" sz="2200" dirty="0">
              <a:latin typeface="+mj-lt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" name="Shape 442"/>
          <p:cNvSpPr txBox="1">
            <a:spLocks/>
          </p:cNvSpPr>
          <p:nvPr/>
        </p:nvSpPr>
        <p:spPr>
          <a:xfrm>
            <a:off x="272562" y="2095928"/>
            <a:ext cx="8598900" cy="102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sz="32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Font typeface="Tahoma"/>
              <a:buNone/>
              <a:defRPr sz="2800" b="1" i="0" u="none" strike="noStrike" cap="none">
                <a:solidFill>
                  <a:srgbClr val="000099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Font typeface="Tahoma"/>
              <a:buNone/>
              <a:defRPr sz="2800" b="1" i="0" u="none" strike="noStrike" cap="none">
                <a:solidFill>
                  <a:srgbClr val="000099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Font typeface="Tahoma"/>
              <a:buNone/>
              <a:defRPr sz="2800" b="1" i="0" u="none" strike="noStrike" cap="none">
                <a:solidFill>
                  <a:srgbClr val="000099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Font typeface="Tahoma"/>
              <a:buNone/>
              <a:defRPr sz="2800" b="1" i="0" u="none" strike="noStrike" cap="none">
                <a:solidFill>
                  <a:srgbClr val="000099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457200" marR="0" lvl="5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Font typeface="Tahoma"/>
              <a:buNone/>
              <a:defRPr sz="2800" b="1" i="0" u="none" strike="noStrike" cap="none">
                <a:solidFill>
                  <a:srgbClr val="000099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914400" marR="0" lvl="6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Font typeface="Tahoma"/>
              <a:buNone/>
              <a:defRPr sz="2800" b="1" i="0" u="none" strike="noStrike" cap="none">
                <a:solidFill>
                  <a:srgbClr val="000099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1371600" marR="0" lvl="7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Font typeface="Tahoma"/>
              <a:buNone/>
              <a:defRPr sz="2800" b="1" i="0" u="none" strike="noStrike" cap="none">
                <a:solidFill>
                  <a:srgbClr val="000099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1828800" marR="0" lvl="8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Font typeface="Tahoma"/>
              <a:buNone/>
              <a:defRPr sz="2800" b="1" i="0" u="none" strike="noStrike" cap="none">
                <a:solidFill>
                  <a:srgbClr val="000099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r>
              <a:rPr lang="en-US" smtClean="0">
                <a:solidFill>
                  <a:srgbClr val="FF6600"/>
                </a:solidFill>
                <a:latin typeface="+mj-lt"/>
                <a:ea typeface="Helvetica Neue"/>
                <a:cs typeface="Helvetica Neue"/>
                <a:sym typeface="Helvetica Neue"/>
              </a:rPr>
              <a:t>Regulatory and Political Risk</a:t>
            </a:r>
            <a:endParaRPr lang="en-US" dirty="0">
              <a:solidFill>
                <a:srgbClr val="FF6600"/>
              </a:solidFill>
              <a:latin typeface="+mj-lt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>
            <a:off x="272562" y="346886"/>
            <a:ext cx="8598900" cy="1020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sz="3200" i="0" u="none" strike="noStrike" cap="none" dirty="0" smtClean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LEEP </a:t>
            </a:r>
            <a:r>
              <a:rPr lang="en-US" dirty="0" smtClean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is </a:t>
            </a:r>
            <a:r>
              <a:rPr lang="en-US" dirty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the Bridge Between Science Fiction and Science</a:t>
            </a:r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272562" y="1583773"/>
            <a:ext cx="7971600" cy="4692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Helvetica Neue"/>
            </a:pPr>
            <a:r>
              <a:rPr lang="en-US" dirty="0">
                <a:latin typeface="+mj-lt"/>
                <a:ea typeface="Helvetica Neue"/>
                <a:cs typeface="Helvetica Neue"/>
                <a:sym typeface="Helvetica Neue"/>
              </a:rPr>
              <a:t>LEEP is the right platform to accomplish Proving Ground Technology Objectives</a:t>
            </a:r>
            <a:r>
              <a:rPr lang="en-US" dirty="0" smtClean="0">
                <a:latin typeface="+mj-lt"/>
                <a:ea typeface="Helvetica Neue"/>
                <a:cs typeface="Helvetica Neue"/>
                <a:sym typeface="Helvetica Neue"/>
              </a:rPr>
              <a:t>: </a:t>
            </a:r>
          </a:p>
          <a:p>
            <a:pPr marL="596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Helvetica Neue"/>
                <a:cs typeface="Helvetica Neue"/>
                <a:sym typeface="Helvetica Neue"/>
              </a:rPr>
              <a:t>- Transportation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Helvetica Neue"/>
                <a:cs typeface="Helvetica Neue"/>
                <a:sym typeface="Helvetica Neue"/>
              </a:rPr>
              <a:t>: heavy launch capability, large cargo, deep space navigation and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Helvetica Neue"/>
                <a:cs typeface="Helvetica Neue"/>
                <a:sym typeface="Helvetica Neue"/>
              </a:rPr>
              <a:t>communication</a:t>
            </a:r>
          </a:p>
          <a:p>
            <a:pPr marL="596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endParaRPr lang="en-US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Helvetica Neue"/>
              <a:cs typeface="Helvetica Neue"/>
              <a:sym typeface="Helvetica Neue"/>
            </a:endParaRPr>
          </a:p>
          <a:p>
            <a:pPr marL="596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Helvetica Neue"/>
                <a:cs typeface="Helvetica Neue"/>
                <a:sym typeface="Helvetica Neue"/>
              </a:rPr>
              <a:t>- Working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Helvetica Neue"/>
                <a:cs typeface="Helvetica Neue"/>
                <a:sym typeface="Helvetica Neue"/>
              </a:rPr>
              <a:t>in Space: autonomous operation, in-situ resource utilization</a:t>
            </a:r>
          </a:p>
          <a:p>
            <a:pPr marL="0" lvl="0" indent="0" rtl="0">
              <a:spcBef>
                <a:spcPts val="0"/>
              </a:spcBef>
              <a:buNone/>
            </a:pPr>
            <a:endParaRPr sz="1400" dirty="0">
              <a:latin typeface="+mj-lt"/>
              <a:ea typeface="Helvetica Neue"/>
              <a:cs typeface="Helvetica Neue"/>
              <a:sym typeface="Helvetica Neue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Helvetica Neue"/>
            </a:pPr>
            <a:r>
              <a:rPr lang="en-US" dirty="0">
                <a:latin typeface="+mj-lt"/>
                <a:ea typeface="Helvetica Neue"/>
                <a:cs typeface="Helvetica Neue"/>
                <a:sym typeface="Helvetica Neue"/>
              </a:rPr>
              <a:t>Test autonomy without light time (if you want) and long-term potential recovery capability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+mj-lt"/>
              <a:ea typeface="Helvetica Neue"/>
              <a:cs typeface="Helvetica Neue"/>
              <a:sym typeface="Helvetica Neue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Helvetica Neue"/>
            </a:pPr>
            <a:r>
              <a:rPr lang="en-US" dirty="0">
                <a:latin typeface="+mj-lt"/>
                <a:ea typeface="Helvetica Neue"/>
                <a:cs typeface="Helvetica Neue"/>
                <a:sym typeface="Helvetica Neue"/>
              </a:rPr>
              <a:t>Fundamental platform for next stage of deep space exploration and a fuel-as-a-service industry</a:t>
            </a:r>
          </a:p>
        </p:txBody>
      </p:sp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7198409" y="6490253"/>
            <a:ext cx="615299" cy="1607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lang="en-US"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Shape 458"/>
          <p:cNvSpPr txBox="1">
            <a:spLocks noGrp="1"/>
          </p:cNvSpPr>
          <p:nvPr>
            <p:ph type="title"/>
          </p:nvPr>
        </p:nvSpPr>
        <p:spPr>
          <a:xfrm>
            <a:off x="272562" y="0"/>
            <a:ext cx="8598900" cy="1020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>
                <a:solidFill>
                  <a:srgbClr val="FF6600"/>
                </a:solidFill>
                <a:latin typeface="+mj-lt"/>
              </a:rPr>
              <a:t>Public Outreach Strategy</a:t>
            </a:r>
          </a:p>
        </p:txBody>
      </p:sp>
      <p:sp>
        <p:nvSpPr>
          <p:cNvPr id="459" name="Shape 459"/>
          <p:cNvSpPr txBox="1">
            <a:spLocks noGrp="1"/>
          </p:cNvSpPr>
          <p:nvPr>
            <p:ph type="body" idx="1"/>
          </p:nvPr>
        </p:nvSpPr>
        <p:spPr>
          <a:xfrm>
            <a:off x="586154" y="1134666"/>
            <a:ext cx="7971600" cy="4692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-US" dirty="0">
                <a:latin typeface="+mj-lt"/>
              </a:rPr>
              <a:t>Audience: broad appeal, broad audience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-US" dirty="0">
                <a:latin typeface="+mj-lt"/>
              </a:rPr>
              <a:t>Impacts:  </a:t>
            </a:r>
          </a:p>
          <a:p>
            <a:pPr marL="685800" lvl="1" indent="0" rtl="0">
              <a:spcBef>
                <a:spcPts val="0"/>
              </a:spcBef>
              <a:buNone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- 1)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Drive momentum towards SLS’s upcoming launches</a:t>
            </a:r>
          </a:p>
          <a:p>
            <a:pPr marL="685800" lvl="1" indent="0" rtl="0">
              <a:spcBef>
                <a:spcPts val="0"/>
              </a:spcBef>
              <a:buNone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- 2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) Normalize the idea of extended human establishments off earth </a:t>
            </a:r>
          </a:p>
          <a:p>
            <a:pPr marL="685800" lvl="1" indent="0" rtl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7F7F7F"/>
                </a:solidFill>
                <a:latin typeface="+mj-lt"/>
              </a:rPr>
              <a:t>- Inspire </a:t>
            </a:r>
            <a:r>
              <a:rPr lang="en-US" dirty="0">
                <a:solidFill>
                  <a:srgbClr val="7F7F7F"/>
                </a:solidFill>
                <a:latin typeface="+mj-lt"/>
              </a:rPr>
              <a:t>students indirectly and directly with internships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-US" dirty="0">
                <a:latin typeface="+mj-lt"/>
              </a:rPr>
              <a:t>Schedule: </a:t>
            </a:r>
          </a:p>
          <a:p>
            <a:pPr marL="685800" lvl="1" indent="0" rtl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7F7F7F"/>
                </a:solidFill>
                <a:latin typeface="+mj-lt"/>
              </a:rPr>
              <a:t>- Students </a:t>
            </a:r>
            <a:r>
              <a:rPr lang="en-US" dirty="0">
                <a:solidFill>
                  <a:srgbClr val="7F7F7F"/>
                </a:solidFill>
                <a:latin typeface="+mj-lt"/>
              </a:rPr>
              <a:t>through internships through design phases and operations</a:t>
            </a:r>
          </a:p>
          <a:p>
            <a:pPr marL="685800" lvl="1" indent="0" rtl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7F7F7F"/>
                </a:solidFill>
                <a:latin typeface="+mj-lt"/>
              </a:rPr>
              <a:t>- Launch</a:t>
            </a:r>
            <a:r>
              <a:rPr lang="en-US" dirty="0">
                <a:solidFill>
                  <a:srgbClr val="7F7F7F"/>
                </a:solidFill>
                <a:latin typeface="+mj-lt"/>
              </a:rPr>
              <a:t>, landing, and “firsts.” 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-US" dirty="0">
                <a:latin typeface="+mj-lt"/>
              </a:rPr>
              <a:t>Media Mix: </a:t>
            </a:r>
          </a:p>
          <a:p>
            <a:pPr marL="685800" lvl="1" indent="0" rtl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7F7F7F"/>
                </a:solidFill>
                <a:latin typeface="+mj-lt"/>
              </a:rPr>
              <a:t>- Traditional </a:t>
            </a:r>
            <a:r>
              <a:rPr lang="en-US" dirty="0">
                <a:solidFill>
                  <a:srgbClr val="7F7F7F"/>
                </a:solidFill>
                <a:latin typeface="+mj-lt"/>
              </a:rPr>
              <a:t>media </a:t>
            </a:r>
          </a:p>
          <a:p>
            <a:pPr marL="685800" lvl="1" indent="0" rtl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7F7F7F"/>
                </a:solidFill>
                <a:latin typeface="+mj-lt"/>
              </a:rPr>
              <a:t>- New </a:t>
            </a:r>
            <a:r>
              <a:rPr lang="en-US" dirty="0">
                <a:solidFill>
                  <a:srgbClr val="7F7F7F"/>
                </a:solidFill>
                <a:latin typeface="+mj-lt"/>
              </a:rPr>
              <a:t>media channels </a:t>
            </a:r>
          </a:p>
          <a:p>
            <a:pPr marL="685800" lvl="1" indent="0" rtl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7F7F7F"/>
                </a:solidFill>
                <a:latin typeface="+mj-lt"/>
              </a:rPr>
              <a:t>- Tangible </a:t>
            </a:r>
            <a:r>
              <a:rPr lang="en-US" dirty="0">
                <a:solidFill>
                  <a:srgbClr val="7F7F7F"/>
                </a:solidFill>
                <a:latin typeface="+mj-lt"/>
              </a:rPr>
              <a:t>experience for members of the public to interface directly with the mission</a:t>
            </a:r>
            <a:r>
              <a:rPr lang="en-US" dirty="0">
                <a:latin typeface="+mj-lt"/>
              </a:rPr>
              <a:t>. </a:t>
            </a:r>
          </a:p>
          <a:p>
            <a:pPr marL="279400" lvl="0" indent="-69850" rtl="0">
              <a:spcBef>
                <a:spcPts val="0"/>
              </a:spcBef>
              <a:buClr>
                <a:srgbClr val="000000"/>
              </a:buClr>
              <a:buSzPct val="50000"/>
              <a:buFont typeface="Arial"/>
              <a:buNone/>
            </a:pPr>
            <a:endParaRPr dirty="0"/>
          </a:p>
        </p:txBody>
      </p:sp>
      <p:sp>
        <p:nvSpPr>
          <p:cNvPr id="460" name="Shape 460"/>
          <p:cNvSpPr txBox="1">
            <a:spLocks noGrp="1"/>
          </p:cNvSpPr>
          <p:nvPr>
            <p:ph type="sldNum" idx="12"/>
          </p:nvPr>
        </p:nvSpPr>
        <p:spPr>
          <a:xfrm>
            <a:off x="7198409" y="6490253"/>
            <a:ext cx="615300" cy="1608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39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Shape 466"/>
          <p:cNvSpPr txBox="1">
            <a:spLocks noGrp="1"/>
          </p:cNvSpPr>
          <p:nvPr>
            <p:ph type="title"/>
          </p:nvPr>
        </p:nvSpPr>
        <p:spPr>
          <a:xfrm>
            <a:off x="272562" y="0"/>
            <a:ext cx="8598900" cy="1020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>
                <a:solidFill>
                  <a:srgbClr val="FF6600"/>
                </a:solidFill>
                <a:latin typeface="+mj-lt"/>
              </a:rPr>
              <a:t>Public Outreach Ideas</a:t>
            </a:r>
          </a:p>
        </p:txBody>
      </p:sp>
      <p:sp>
        <p:nvSpPr>
          <p:cNvPr id="467" name="Shape 467"/>
          <p:cNvSpPr txBox="1">
            <a:spLocks noGrp="1"/>
          </p:cNvSpPr>
          <p:nvPr>
            <p:ph type="body" idx="1"/>
          </p:nvPr>
        </p:nvSpPr>
        <p:spPr>
          <a:xfrm>
            <a:off x="586154" y="1134666"/>
            <a:ext cx="7971600" cy="4692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-US" dirty="0">
                <a:latin typeface="+mj-lt"/>
              </a:rPr>
              <a:t>Virtual reality &amp; games</a:t>
            </a:r>
            <a:br>
              <a:rPr lang="en-US" dirty="0">
                <a:latin typeface="+mj-lt"/>
              </a:rPr>
            </a:br>
            <a:endParaRPr lang="en-US" dirty="0">
              <a:latin typeface="+mj-lt"/>
            </a:endParaRPr>
          </a:p>
          <a:p>
            <a:pPr marL="457200" lvl="0" indent="-228600" rtl="0">
              <a:spcBef>
                <a:spcPts val="0"/>
              </a:spcBef>
            </a:pPr>
            <a:r>
              <a:rPr lang="en-US" dirty="0">
                <a:latin typeface="+mj-lt"/>
              </a:rPr>
              <a:t>Student project partnership with a university team: continuing from the example of missions like the REXIS sub-mission on OSIRIS-</a:t>
            </a:r>
            <a:r>
              <a:rPr lang="en-US" dirty="0" err="1">
                <a:latin typeface="+mj-lt"/>
              </a:rPr>
              <a:t>REx</a:t>
            </a:r>
            <a:r>
              <a:rPr lang="en-US" dirty="0">
                <a:latin typeface="+mj-lt"/>
              </a:rPr>
              <a:t> mission and IRIS on the proposed Moonrise mission </a:t>
            </a:r>
            <a:br>
              <a:rPr lang="en-US" dirty="0">
                <a:latin typeface="+mj-lt"/>
              </a:rPr>
            </a:br>
            <a:endParaRPr lang="en-US" dirty="0">
              <a:latin typeface="+mj-lt"/>
            </a:endParaRPr>
          </a:p>
          <a:p>
            <a:pPr marL="457200" lvl="0" indent="-228600" rtl="0">
              <a:spcBef>
                <a:spcPts val="0"/>
              </a:spcBef>
            </a:pPr>
            <a:r>
              <a:rPr lang="en-US" dirty="0">
                <a:latin typeface="+mj-lt"/>
              </a:rPr>
              <a:t>Time capsules: this mission will create a lot of holes! Members of the public could even drive a rover to place their time capsule in the hole. 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68" name="Shape 468"/>
          <p:cNvSpPr txBox="1">
            <a:spLocks noGrp="1"/>
          </p:cNvSpPr>
          <p:nvPr>
            <p:ph type="sldNum" idx="12"/>
          </p:nvPr>
        </p:nvSpPr>
        <p:spPr>
          <a:xfrm>
            <a:off x="7198409" y="6490253"/>
            <a:ext cx="615300" cy="1608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40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Shape 4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262" y="1019993"/>
            <a:ext cx="8598897" cy="4836879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Shape 475"/>
          <p:cNvSpPr txBox="1">
            <a:spLocks noGrp="1"/>
          </p:cNvSpPr>
          <p:nvPr>
            <p:ph type="body" idx="1"/>
          </p:nvPr>
        </p:nvSpPr>
        <p:spPr>
          <a:xfrm>
            <a:off x="643837" y="1025435"/>
            <a:ext cx="8004300" cy="2174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-US" dirty="0">
                <a:solidFill>
                  <a:srgbClr val="EFEFEF"/>
                </a:solidFill>
                <a:latin typeface="+mj-lt"/>
              </a:rPr>
              <a:t>Lunar streaming webcam: short-duration </a:t>
            </a:r>
            <a:r>
              <a:rPr lang="en-US" dirty="0" smtClean="0">
                <a:solidFill>
                  <a:srgbClr val="EFEFEF"/>
                </a:solidFill>
                <a:latin typeface="+mj-lt"/>
              </a:rPr>
              <a:t>live stream </a:t>
            </a:r>
            <a:r>
              <a:rPr lang="en-US" dirty="0">
                <a:solidFill>
                  <a:srgbClr val="EFEFEF"/>
                </a:solidFill>
                <a:latin typeface="+mj-lt"/>
              </a:rPr>
              <a:t>or a </a:t>
            </a:r>
            <a:endParaRPr lang="en-US" dirty="0" smtClean="0">
              <a:solidFill>
                <a:srgbClr val="EFEFEF"/>
              </a:solidFill>
              <a:latin typeface="+mj-lt"/>
            </a:endParaRPr>
          </a:p>
          <a:p>
            <a:pPr marL="0" lvl="0" indent="0" algn="ctr" rtl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EFEFEF"/>
                </a:solidFill>
                <a:latin typeface="+mj-lt"/>
              </a:rPr>
              <a:t>semi</a:t>
            </a:r>
            <a:r>
              <a:rPr lang="en-US" dirty="0">
                <a:solidFill>
                  <a:srgbClr val="EFEFEF"/>
                </a:solidFill>
                <a:latin typeface="+mj-lt"/>
              </a:rPr>
              <a:t>-frequently updated “earthrise” image could fundamentally change the public’s relationship with their own planet by allowing anyone to view earth at a distance at any nearly time.</a:t>
            </a:r>
          </a:p>
          <a:p>
            <a:pPr lvl="0" rtl="0">
              <a:spcBef>
                <a:spcPts val="0"/>
              </a:spcBef>
              <a:buNone/>
            </a:pPr>
            <a:endParaRPr dirty="0">
              <a:solidFill>
                <a:srgbClr val="EFEFEF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dirty="0">
              <a:solidFill>
                <a:srgbClr val="EFEFEF"/>
              </a:solidFill>
            </a:endParaRPr>
          </a:p>
        </p:txBody>
      </p:sp>
      <p:sp>
        <p:nvSpPr>
          <p:cNvPr id="476" name="Shape 476"/>
          <p:cNvSpPr txBox="1">
            <a:spLocks noGrp="1"/>
          </p:cNvSpPr>
          <p:nvPr>
            <p:ph type="title"/>
          </p:nvPr>
        </p:nvSpPr>
        <p:spPr>
          <a:xfrm>
            <a:off x="272562" y="0"/>
            <a:ext cx="8598900" cy="1020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>
                <a:solidFill>
                  <a:srgbClr val="FF6600"/>
                </a:solidFill>
                <a:latin typeface="+mj-lt"/>
              </a:rPr>
              <a:t>Public Outreach Ideas</a:t>
            </a:r>
          </a:p>
        </p:txBody>
      </p:sp>
      <p:sp>
        <p:nvSpPr>
          <p:cNvPr id="477" name="Shape 477"/>
          <p:cNvSpPr txBox="1">
            <a:spLocks noGrp="1"/>
          </p:cNvSpPr>
          <p:nvPr>
            <p:ph type="sldNum" idx="12"/>
          </p:nvPr>
        </p:nvSpPr>
        <p:spPr>
          <a:xfrm>
            <a:off x="7198409" y="6490253"/>
            <a:ext cx="615300" cy="1608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41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Shape 482"/>
          <p:cNvSpPr txBox="1">
            <a:spLocks noGrp="1"/>
          </p:cNvSpPr>
          <p:nvPr>
            <p:ph type="title"/>
          </p:nvPr>
        </p:nvSpPr>
        <p:spPr>
          <a:xfrm>
            <a:off x="244695" y="2285914"/>
            <a:ext cx="8598875" cy="157052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sz="5400" i="0" u="none" strike="noStrike" cap="none" dirty="0">
                <a:solidFill>
                  <a:srgbClr val="FF6600"/>
                </a:solidFill>
                <a:latin typeface="+mj-lt"/>
                <a:ea typeface="Times New Roman"/>
                <a:cs typeface="Times New Roman"/>
                <a:sym typeface="Times New Roman"/>
              </a:rPr>
              <a:t>A </a:t>
            </a:r>
            <a:r>
              <a:rPr lang="en-US" sz="5400" dirty="0">
                <a:solidFill>
                  <a:srgbClr val="FF6600"/>
                </a:solidFill>
                <a:latin typeface="+mj-lt"/>
                <a:ea typeface="Times New Roman"/>
                <a:cs typeface="Times New Roman"/>
                <a:sym typeface="Times New Roman"/>
              </a:rPr>
              <a:t>leap </a:t>
            </a:r>
            <a:r>
              <a:rPr lang="en-US" sz="5400" i="0" u="none" strike="noStrike" cap="none" dirty="0">
                <a:solidFill>
                  <a:srgbClr val="FF6600"/>
                </a:solidFill>
                <a:latin typeface="+mj-lt"/>
                <a:ea typeface="Times New Roman"/>
                <a:cs typeface="Times New Roman"/>
                <a:sym typeface="Times New Roman"/>
              </a:rPr>
              <a:t>for mankind: </a:t>
            </a:r>
            <a:r>
              <a:rPr lang="en-US" sz="5400" i="0" u="none" strike="noStrike" cap="none" dirty="0" smtClean="0">
                <a:solidFill>
                  <a:srgbClr val="FF6600"/>
                </a:solidFill>
                <a:latin typeface="+mj-lt"/>
                <a:ea typeface="Times New Roman"/>
                <a:cs typeface="Times New Roman"/>
                <a:sym typeface="Times New Roman"/>
              </a:rPr>
              <a:t/>
            </a:r>
            <a:br>
              <a:rPr lang="en-US" sz="5400" i="0" u="none" strike="noStrike" cap="none" dirty="0" smtClean="0">
                <a:solidFill>
                  <a:srgbClr val="FF6600"/>
                </a:solidFill>
                <a:latin typeface="+mj-lt"/>
                <a:ea typeface="Times New Roman"/>
                <a:cs typeface="Times New Roman"/>
                <a:sym typeface="Times New Roman"/>
              </a:rPr>
            </a:br>
            <a:r>
              <a:rPr lang="en-US" sz="5400" b="1" i="0" u="none" strike="noStrike" cap="none" dirty="0" smtClean="0">
                <a:solidFill>
                  <a:srgbClr val="FF6600"/>
                </a:solidFill>
                <a:latin typeface="+mj-lt"/>
                <a:ea typeface="Times New Roman"/>
                <a:cs typeface="Times New Roman"/>
                <a:sym typeface="Times New Roman"/>
              </a:rPr>
              <a:t>LEEP </a:t>
            </a:r>
            <a:r>
              <a:rPr lang="en-US" sz="5400" b="1" i="0" u="none" strike="noStrike" cap="none" dirty="0">
                <a:solidFill>
                  <a:srgbClr val="FF6600"/>
                </a:solidFill>
                <a:latin typeface="+mj-lt"/>
                <a:ea typeface="Times New Roman"/>
                <a:cs typeface="Times New Roman"/>
                <a:sym typeface="Times New Roman"/>
              </a:rPr>
              <a:t>as a platform for the future</a:t>
            </a:r>
          </a:p>
        </p:txBody>
      </p:sp>
      <p:sp>
        <p:nvSpPr>
          <p:cNvPr id="483" name="Shape 483"/>
          <p:cNvSpPr txBox="1">
            <a:spLocks noGrp="1"/>
          </p:cNvSpPr>
          <p:nvPr>
            <p:ph type="sldNum" idx="12"/>
          </p:nvPr>
        </p:nvSpPr>
        <p:spPr>
          <a:xfrm>
            <a:off x="7198409" y="6490253"/>
            <a:ext cx="615243" cy="16076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42</a:t>
            </a:fld>
            <a:endParaRPr lang="en-US"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4" name="Shape 4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725" y="-76200"/>
            <a:ext cx="9195449" cy="1139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" name="Shape 4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725" y="-76200"/>
            <a:ext cx="9195449" cy="1139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Shape 4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95500" y="2888974"/>
            <a:ext cx="6023873" cy="3248124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Shape 492"/>
          <p:cNvSpPr txBox="1">
            <a:spLocks noGrp="1"/>
          </p:cNvSpPr>
          <p:nvPr>
            <p:ph type="sldNum" idx="12"/>
          </p:nvPr>
        </p:nvSpPr>
        <p:spPr>
          <a:xfrm>
            <a:off x="7198409" y="6490253"/>
            <a:ext cx="615300" cy="1608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43</a:t>
            </a:fld>
            <a:endParaRPr lang="en-US"/>
          </a:p>
        </p:txBody>
      </p:sp>
      <p:graphicFrame>
        <p:nvGraphicFramePr>
          <p:cNvPr id="493" name="Shape 493"/>
          <p:cNvGraphicFramePr/>
          <p:nvPr>
            <p:extLst>
              <p:ext uri="{D42A27DB-BD31-4B8C-83A1-F6EECF244321}">
                <p14:modId xmlns:p14="http://schemas.microsoft.com/office/powerpoint/2010/main" val="2220849724"/>
              </p:ext>
            </p:extLst>
          </p:nvPr>
        </p:nvGraphicFramePr>
        <p:xfrm>
          <a:off x="1000821" y="872280"/>
          <a:ext cx="7132358" cy="2162879"/>
        </p:xfrm>
        <a:graphic>
          <a:graphicData uri="http://schemas.openxmlformats.org/drawingml/2006/table">
            <a:tbl>
              <a:tblPr>
                <a:noFill/>
                <a:tableStyleId>{2F242CC4-D5A2-4C4D-8ECF-BD1F84E54BB7}</a:tableStyleId>
              </a:tblPr>
              <a:tblGrid>
                <a:gridCol w="3566179"/>
                <a:gridCol w="3566179"/>
              </a:tblGrid>
              <a:tr h="419149">
                <a:tc gridSpan="2"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US" sz="2100" dirty="0">
                          <a:latin typeface="+mj-lt"/>
                        </a:rPr>
                        <a:t>Key Businesses</a:t>
                      </a:r>
                    </a:p>
                  </a:txBody>
                  <a:tcPr marL="80982" marR="80982" marT="80982" marB="80982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449826">
                <a:tc>
                  <a:txBody>
                    <a:bodyPr/>
                    <a:lstStyle/>
                    <a:p>
                      <a:pPr marL="457200" lvl="0" indent="-342900" rtl="0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chemeClr val="dk1"/>
                        </a:buClr>
                        <a:buSzPct val="100000"/>
                        <a:buFont typeface="Calibri"/>
                        <a:buChar char="●"/>
                      </a:pPr>
                      <a:r>
                        <a:rPr lang="en-US" sz="1600" dirty="0">
                          <a:solidFill>
                            <a:schemeClr val="dk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Fuel transfer for Martian or Jovian system human missions</a:t>
                      </a:r>
                    </a:p>
                    <a:p>
                      <a:pPr marL="457200" lvl="0" indent="-342900" rtl="0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chemeClr val="dk1"/>
                        </a:buClr>
                        <a:buSzPct val="100000"/>
                        <a:buFont typeface="Calibri"/>
                        <a:buChar char="●"/>
                      </a:pPr>
                      <a:r>
                        <a:rPr lang="en-US" sz="1600" dirty="0">
                          <a:solidFill>
                            <a:schemeClr val="dk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Fuel transfer for DS robotic missions</a:t>
                      </a:r>
                    </a:p>
                    <a:p>
                      <a:pPr marL="457200" lvl="0" indent="-342900" rtl="0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chemeClr val="dk1"/>
                        </a:buClr>
                        <a:buSzPct val="100000"/>
                        <a:buFont typeface="Calibri"/>
                        <a:buChar char="●"/>
                      </a:pPr>
                      <a:r>
                        <a:rPr lang="en-US" sz="1600" dirty="0">
                          <a:solidFill>
                            <a:schemeClr val="dk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Rescue</a:t>
                      </a:r>
                    </a:p>
                  </a:txBody>
                  <a:tcPr marL="80982" marR="80982" marT="80982" marB="80982"/>
                </a:tc>
                <a:tc>
                  <a:txBody>
                    <a:bodyPr/>
                    <a:lstStyle/>
                    <a:p>
                      <a:pPr marL="457200" lvl="0" indent="-342900" rtl="0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chemeClr val="dk1"/>
                        </a:buClr>
                        <a:buSzPct val="100000"/>
                        <a:buFont typeface="Calibri"/>
                        <a:buChar char="●"/>
                      </a:pPr>
                      <a:r>
                        <a:rPr lang="en-US" sz="1600" dirty="0">
                          <a:solidFill>
                            <a:schemeClr val="dk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Satellite removal tug</a:t>
                      </a:r>
                    </a:p>
                    <a:p>
                      <a:pPr marL="457200" lvl="0" indent="-342900" rtl="0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chemeClr val="dk1"/>
                        </a:buClr>
                        <a:buSzPct val="100000"/>
                        <a:buFont typeface="Calibri"/>
                        <a:buChar char="●"/>
                      </a:pPr>
                      <a:r>
                        <a:rPr lang="en-US" sz="1600" dirty="0">
                          <a:solidFill>
                            <a:schemeClr val="dk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Waypoint destination for interplanetary tourists</a:t>
                      </a:r>
                    </a:p>
                    <a:p>
                      <a:pPr marL="457200" lvl="0" indent="-342900" rtl="0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chemeClr val="dk1"/>
                        </a:buClr>
                        <a:buSzPct val="100000"/>
                        <a:buFont typeface="Calibri"/>
                        <a:buChar char="●"/>
                      </a:pPr>
                      <a:r>
                        <a:rPr lang="en-US" sz="1600" dirty="0">
                          <a:solidFill>
                            <a:schemeClr val="dk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Transfer tug for lunar operations</a:t>
                      </a:r>
                    </a:p>
                  </a:txBody>
                  <a:tcPr marL="80982" marR="80982" marT="80982" marB="80982"/>
                </a:tc>
              </a:tr>
            </a:tbl>
          </a:graphicData>
        </a:graphic>
      </p:graphicFrame>
      <p:sp>
        <p:nvSpPr>
          <p:cNvPr id="494" name="Shape 494"/>
          <p:cNvSpPr txBox="1">
            <a:spLocks noGrp="1"/>
          </p:cNvSpPr>
          <p:nvPr>
            <p:ph type="title"/>
          </p:nvPr>
        </p:nvSpPr>
        <p:spPr>
          <a:xfrm>
            <a:off x="272562" y="0"/>
            <a:ext cx="8598900" cy="1020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>
                <a:solidFill>
                  <a:srgbClr val="FF66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Fuel As A Service: The Next Space Industry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Shape 5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725" y="-76200"/>
            <a:ext cx="9195449" cy="1139799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Shape 501"/>
          <p:cNvSpPr txBox="1">
            <a:spLocks noGrp="1"/>
          </p:cNvSpPr>
          <p:nvPr>
            <p:ph type="title"/>
          </p:nvPr>
        </p:nvSpPr>
        <p:spPr>
          <a:xfrm>
            <a:off x="272562" y="0"/>
            <a:ext cx="8598900" cy="1020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>
                <a:solidFill>
                  <a:srgbClr val="FF6600"/>
                </a:solidFill>
                <a:latin typeface="+mj-lt"/>
                <a:ea typeface="Helvetica Neue"/>
                <a:cs typeface="Helvetica Neue"/>
                <a:sym typeface="Helvetica Neue"/>
              </a:rPr>
              <a:t>Areas for Public-Private Cooperation</a:t>
            </a:r>
          </a:p>
        </p:txBody>
      </p:sp>
      <p:sp>
        <p:nvSpPr>
          <p:cNvPr id="502" name="Shape 502"/>
          <p:cNvSpPr txBox="1">
            <a:spLocks noGrp="1"/>
          </p:cNvSpPr>
          <p:nvPr>
            <p:ph type="body" idx="1"/>
          </p:nvPr>
        </p:nvSpPr>
        <p:spPr>
          <a:xfrm>
            <a:off x="219824" y="1185550"/>
            <a:ext cx="8461500" cy="4692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algn="just" rtl="0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Helvetica Neue"/>
            </a:pPr>
            <a:r>
              <a:rPr lang="en-US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Subsystem design and operation (rover, extraction technology, power systems)</a:t>
            </a:r>
          </a:p>
          <a:p>
            <a:pPr marL="0" lvl="0" indent="0" algn="just" rtl="0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endParaRPr sz="1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81000" algn="just" rtl="0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Helvetica Neue"/>
            </a:pPr>
            <a:r>
              <a:rPr lang="en-US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Autonomous operations</a:t>
            </a:r>
          </a:p>
          <a:p>
            <a:pPr marL="0" lvl="0" indent="0" algn="just" rtl="0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endParaRPr sz="1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81000" algn="just" rtl="0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Helvetica Neue"/>
            </a:pPr>
            <a:r>
              <a:rPr lang="en-US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long-duration mission planning</a:t>
            </a:r>
          </a:p>
          <a:p>
            <a:pPr marL="0" lvl="0" indent="0" algn="just" rtl="0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endParaRPr sz="1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81000" algn="just" rtl="0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Helvetica Neue"/>
            </a:pPr>
            <a:r>
              <a:rPr lang="en-US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extreme condition engineering (Permanently shadowed regions)</a:t>
            </a:r>
          </a:p>
        </p:txBody>
      </p:sp>
      <p:sp>
        <p:nvSpPr>
          <p:cNvPr id="503" name="Shape 503"/>
          <p:cNvSpPr txBox="1">
            <a:spLocks noGrp="1"/>
          </p:cNvSpPr>
          <p:nvPr>
            <p:ph type="sldNum" idx="12"/>
          </p:nvPr>
        </p:nvSpPr>
        <p:spPr>
          <a:xfrm>
            <a:off x="7198409" y="6490253"/>
            <a:ext cx="615300" cy="1608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44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Shape 508"/>
          <p:cNvSpPr txBox="1">
            <a:spLocks noGrp="1"/>
          </p:cNvSpPr>
          <p:nvPr>
            <p:ph type="title"/>
          </p:nvPr>
        </p:nvSpPr>
        <p:spPr>
          <a:xfrm>
            <a:off x="272562" y="0"/>
            <a:ext cx="8598875" cy="101990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endParaRPr sz="3200" b="1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09" name="Shape 509"/>
          <p:cNvSpPr txBox="1">
            <a:spLocks noGrp="1"/>
          </p:cNvSpPr>
          <p:nvPr>
            <p:ph type="sldNum" idx="12"/>
          </p:nvPr>
        </p:nvSpPr>
        <p:spPr>
          <a:xfrm>
            <a:off x="7198409" y="6490253"/>
            <a:ext cx="615243" cy="16076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45</a:t>
            </a:fld>
            <a:endParaRPr lang="en-US"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0" name="Shape 5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725" y="-76200"/>
            <a:ext cx="9195449" cy="1139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final pic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0" t="15630" r="2307"/>
          <a:stretch/>
        </p:blipFill>
        <p:spPr>
          <a:xfrm>
            <a:off x="-85075" y="-76200"/>
            <a:ext cx="9254799" cy="65688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Shape 5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725" y="-76200"/>
            <a:ext cx="9195449" cy="1139799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Shape 517"/>
          <p:cNvSpPr txBox="1">
            <a:spLocks noGrp="1"/>
          </p:cNvSpPr>
          <p:nvPr>
            <p:ph type="title"/>
          </p:nvPr>
        </p:nvSpPr>
        <p:spPr>
          <a:xfrm>
            <a:off x="272562" y="0"/>
            <a:ext cx="8598875" cy="10199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sz="3200" b="1" i="0" u="none" strike="noStrike" cap="none" dirty="0">
                <a:solidFill>
                  <a:srgbClr val="FF6600"/>
                </a:solidFill>
                <a:latin typeface="+mj-lt"/>
                <a:ea typeface="Helvetica Neue"/>
                <a:cs typeface="Helvetica Neue"/>
                <a:sym typeface="Helvetica Neue"/>
              </a:rPr>
              <a:t>Caltech Space Challenge 2017 Sponsors</a:t>
            </a:r>
          </a:p>
        </p:txBody>
      </p:sp>
      <p:sp>
        <p:nvSpPr>
          <p:cNvPr id="518" name="Shape 518"/>
          <p:cNvSpPr txBox="1">
            <a:spLocks noGrp="1"/>
          </p:cNvSpPr>
          <p:nvPr>
            <p:ph type="sldNum" idx="12"/>
          </p:nvPr>
        </p:nvSpPr>
        <p:spPr>
          <a:xfrm>
            <a:off x="7198409" y="6490253"/>
            <a:ext cx="615243" cy="16076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46</a:t>
            </a:fld>
            <a:endParaRPr lang="en-US"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19" name="Shape 519"/>
          <p:cNvGrpSpPr/>
          <p:nvPr/>
        </p:nvGrpSpPr>
        <p:grpSpPr>
          <a:xfrm>
            <a:off x="-164963" y="1535285"/>
            <a:ext cx="9473929" cy="3703320"/>
            <a:chOff x="-320675" y="1755775"/>
            <a:chExt cx="6591300" cy="2576512"/>
          </a:xfrm>
        </p:grpSpPr>
        <p:pic>
          <p:nvPicPr>
            <p:cNvPr id="520" name="Shape 52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2357438"/>
              <a:ext cx="1371598" cy="5476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1" name="Shape 52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0" y="1755775"/>
              <a:ext cx="1371598" cy="5476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2" name="Shape 52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217612" y="3602037"/>
              <a:ext cx="1828800" cy="730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3" name="Shape 52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572000" y="1755775"/>
              <a:ext cx="1371598" cy="5476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4" name="Shape 52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048000" y="1755775"/>
              <a:ext cx="1371598" cy="5476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5" name="Shape 525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524000" y="1755775"/>
              <a:ext cx="1371598" cy="5476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6" name="Shape 526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524000" y="2360613"/>
              <a:ext cx="1371598" cy="5413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7" name="Shape 527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3048000" y="2352675"/>
              <a:ext cx="1371598" cy="5540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8" name="Shape 528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4572000" y="2357438"/>
              <a:ext cx="1371598" cy="5476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9" name="Shape 529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593725" y="2974975"/>
              <a:ext cx="1371598" cy="5413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0" name="Shape 530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2308225" y="2971800"/>
              <a:ext cx="1371598" cy="5476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1" name="Shape 531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4022725" y="2971800"/>
              <a:ext cx="1371598" cy="5476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2" name="Shape 532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-320675" y="3602037"/>
              <a:ext cx="1828800" cy="730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3" name="Shape 533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2613025" y="3602037"/>
              <a:ext cx="3657600" cy="7302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34" name="Shape 534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" name="Shape 535"/>
          <p:cNvSpPr/>
          <p:nvPr/>
        </p:nvSpPr>
        <p:spPr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hape 541"/>
          <p:cNvSpPr txBox="1">
            <a:spLocks noGrp="1"/>
          </p:cNvSpPr>
          <p:nvPr>
            <p:ph type="body" idx="1"/>
          </p:nvPr>
        </p:nvSpPr>
        <p:spPr>
          <a:xfrm>
            <a:off x="333462" y="2279121"/>
            <a:ext cx="7971600" cy="1285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sz="7200" b="1" dirty="0">
                <a:solidFill>
                  <a:srgbClr val="FF6600"/>
                </a:solidFill>
                <a:latin typeface="+mj-lt"/>
                <a:ea typeface="Helvetica Neue"/>
                <a:cs typeface="Helvetica Neue"/>
                <a:sym typeface="Helvetica Neue"/>
              </a:rPr>
              <a:t>Backup</a:t>
            </a:r>
          </a:p>
        </p:txBody>
      </p:sp>
      <p:sp>
        <p:nvSpPr>
          <p:cNvPr id="542" name="Shape 542"/>
          <p:cNvSpPr txBox="1">
            <a:spLocks noGrp="1"/>
          </p:cNvSpPr>
          <p:nvPr>
            <p:ph type="sldNum" idx="12"/>
          </p:nvPr>
        </p:nvSpPr>
        <p:spPr>
          <a:xfrm>
            <a:off x="7198409" y="6490253"/>
            <a:ext cx="615300" cy="1608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47</a:t>
            </a:fld>
            <a:endParaRPr lang="en-US"/>
          </a:p>
        </p:txBody>
      </p:sp>
      <p:pic>
        <p:nvPicPr>
          <p:cNvPr id="543" name="Shape 5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725" y="-76200"/>
            <a:ext cx="9195449" cy="1139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Shape 548"/>
          <p:cNvSpPr txBox="1">
            <a:spLocks noGrp="1"/>
          </p:cNvSpPr>
          <p:nvPr>
            <p:ph type="sldNum" idx="12"/>
          </p:nvPr>
        </p:nvSpPr>
        <p:spPr>
          <a:xfrm>
            <a:off x="7198409" y="6490253"/>
            <a:ext cx="615300" cy="160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48</a:t>
            </a:fld>
            <a:endParaRPr lang="en-US"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Shape 549"/>
          <p:cNvSpPr txBox="1">
            <a:spLocks noGrp="1"/>
          </p:cNvSpPr>
          <p:nvPr>
            <p:ph type="title"/>
          </p:nvPr>
        </p:nvSpPr>
        <p:spPr>
          <a:xfrm>
            <a:off x="272562" y="1"/>
            <a:ext cx="8598900" cy="1020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sz="3200" b="1" dirty="0"/>
              <a:t>Cost</a:t>
            </a:r>
          </a:p>
        </p:txBody>
      </p:sp>
      <p:pic>
        <p:nvPicPr>
          <p:cNvPr id="550" name="Shape 5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2375" y="1172400"/>
            <a:ext cx="7957849" cy="453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lang="en-US"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013733" y="151459"/>
            <a:ext cx="611444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6600"/>
                </a:solidFill>
              </a:rPr>
              <a:t>Benefits of LEEP</a:t>
            </a:r>
            <a:endParaRPr lang="en-US" sz="3200" b="1" dirty="0">
              <a:solidFill>
                <a:srgbClr val="FF6600"/>
              </a:solidFill>
            </a:endParaRPr>
          </a:p>
        </p:txBody>
      </p:sp>
      <p:pic>
        <p:nvPicPr>
          <p:cNvPr id="9" name="Picture 8" descr="home_page_lar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4406"/>
            <a:ext cx="9144000" cy="2929538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134085" y="750115"/>
            <a:ext cx="7971691" cy="1649895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Deep space exploration</a:t>
            </a:r>
          </a:p>
          <a:p>
            <a:r>
              <a:rPr lang="en-US" dirty="0" smtClean="0">
                <a:latin typeface="+mj-lt"/>
              </a:rPr>
              <a:t>Open the universe to human kind </a:t>
            </a:r>
          </a:p>
          <a:p>
            <a:r>
              <a:rPr lang="en-US" dirty="0" smtClean="0">
                <a:latin typeface="+mj-lt"/>
              </a:rPr>
              <a:t>Build partnerships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4257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Shape 557"/>
          <p:cNvSpPr txBox="1">
            <a:spLocks noGrp="1"/>
          </p:cNvSpPr>
          <p:nvPr>
            <p:ph type="sldNum" idx="12"/>
          </p:nvPr>
        </p:nvSpPr>
        <p:spPr>
          <a:xfrm>
            <a:off x="7198409" y="6490253"/>
            <a:ext cx="615300" cy="1608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49</a:t>
            </a:fld>
            <a:endParaRPr lang="en-US"/>
          </a:p>
        </p:txBody>
      </p:sp>
      <p:pic>
        <p:nvPicPr>
          <p:cNvPr id="558" name="Shape 5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8575" y="1312898"/>
            <a:ext cx="5577875" cy="4089025"/>
          </a:xfrm>
          <a:prstGeom prst="rect">
            <a:avLst/>
          </a:prstGeom>
          <a:noFill/>
          <a:ln w="254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hape 549"/>
          <p:cNvSpPr txBox="1">
            <a:spLocks/>
          </p:cNvSpPr>
          <p:nvPr/>
        </p:nvSpPr>
        <p:spPr>
          <a:xfrm>
            <a:off x="272562" y="1"/>
            <a:ext cx="8598900" cy="1020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None/>
              <a:defRPr sz="2800" i="0" u="none" strike="noStrike" cap="none">
                <a:solidFill>
                  <a:srgbClr val="000099"/>
                </a:solidFill>
              </a:defRPr>
            </a:lvl2pPr>
            <a:lvl3pPr marL="0" marR="0" lvl="2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None/>
              <a:defRPr sz="2800" i="0" u="none" strike="noStrike" cap="none">
                <a:solidFill>
                  <a:srgbClr val="000099"/>
                </a:solidFill>
              </a:defRPr>
            </a:lvl3pPr>
            <a:lvl4pPr marL="0" marR="0" lvl="3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None/>
              <a:defRPr sz="2800" i="0" u="none" strike="noStrike" cap="none">
                <a:solidFill>
                  <a:srgbClr val="000099"/>
                </a:solidFill>
              </a:defRPr>
            </a:lvl4pPr>
            <a:lvl5pPr marL="0" marR="0" lvl="4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None/>
              <a:defRPr sz="2800" i="0" u="none" strike="noStrike" cap="none">
                <a:solidFill>
                  <a:srgbClr val="000099"/>
                </a:solidFill>
              </a:defRPr>
            </a:lvl5pPr>
            <a:lvl6pPr marL="457200" marR="0" lvl="5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None/>
              <a:defRPr sz="2800" i="0" u="none" strike="noStrike" cap="none">
                <a:solidFill>
                  <a:srgbClr val="000099"/>
                </a:solidFill>
              </a:defRPr>
            </a:lvl6pPr>
            <a:lvl7pPr marL="914400" marR="0" lvl="6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None/>
              <a:defRPr sz="2800" i="0" u="none" strike="noStrike" cap="none">
                <a:solidFill>
                  <a:srgbClr val="000099"/>
                </a:solidFill>
              </a:defRPr>
            </a:lvl7pPr>
            <a:lvl8pPr marL="1371600" marR="0" lvl="7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None/>
              <a:defRPr sz="2800" i="0" u="none" strike="noStrike" cap="none">
                <a:solidFill>
                  <a:srgbClr val="000099"/>
                </a:solidFill>
              </a:defRPr>
            </a:lvl8pPr>
            <a:lvl9pPr marL="1828800" marR="0" lvl="8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None/>
              <a:defRPr sz="2800" i="0" u="none" strike="noStrike" cap="none">
                <a:solidFill>
                  <a:srgbClr val="000099"/>
                </a:solidFill>
              </a:defRPr>
            </a:lvl9pPr>
          </a:lstStyle>
          <a:p>
            <a:pPr>
              <a:buSzPct val="25000"/>
              <a:buFont typeface="Times New Roman"/>
              <a:buNone/>
            </a:pPr>
            <a:r>
              <a:rPr lang="en-US" sz="3200" b="1" smtClean="0"/>
              <a:t>Cost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Shape 565"/>
          <p:cNvSpPr txBox="1">
            <a:spLocks noGrp="1"/>
          </p:cNvSpPr>
          <p:nvPr>
            <p:ph type="sldNum" idx="12"/>
          </p:nvPr>
        </p:nvSpPr>
        <p:spPr>
          <a:xfrm>
            <a:off x="7198409" y="6490253"/>
            <a:ext cx="615300" cy="1608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50</a:t>
            </a:fld>
            <a:endParaRPr lang="en-US"/>
          </a:p>
        </p:txBody>
      </p:sp>
      <p:pic>
        <p:nvPicPr>
          <p:cNvPr id="566" name="Shape 5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1925" y="350198"/>
            <a:ext cx="5577875" cy="4089025"/>
          </a:xfrm>
          <a:prstGeom prst="rect">
            <a:avLst/>
          </a:prstGeom>
          <a:noFill/>
          <a:ln w="254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567" name="Shape 5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8214" y="4567575"/>
            <a:ext cx="5605298" cy="1533525"/>
          </a:xfrm>
          <a:prstGeom prst="rect">
            <a:avLst/>
          </a:prstGeom>
          <a:noFill/>
          <a:ln w="254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7" name="Shape 549"/>
          <p:cNvSpPr txBox="1">
            <a:spLocks/>
          </p:cNvSpPr>
          <p:nvPr/>
        </p:nvSpPr>
        <p:spPr>
          <a:xfrm>
            <a:off x="272562" y="1"/>
            <a:ext cx="8598900" cy="1020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None/>
              <a:defRPr sz="2800" i="0" u="none" strike="noStrike" cap="none">
                <a:solidFill>
                  <a:srgbClr val="000099"/>
                </a:solidFill>
              </a:defRPr>
            </a:lvl2pPr>
            <a:lvl3pPr marL="0" marR="0" lvl="2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None/>
              <a:defRPr sz="2800" i="0" u="none" strike="noStrike" cap="none">
                <a:solidFill>
                  <a:srgbClr val="000099"/>
                </a:solidFill>
              </a:defRPr>
            </a:lvl3pPr>
            <a:lvl4pPr marL="0" marR="0" lvl="3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None/>
              <a:defRPr sz="2800" i="0" u="none" strike="noStrike" cap="none">
                <a:solidFill>
                  <a:srgbClr val="000099"/>
                </a:solidFill>
              </a:defRPr>
            </a:lvl4pPr>
            <a:lvl5pPr marL="0" marR="0" lvl="4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None/>
              <a:defRPr sz="2800" i="0" u="none" strike="noStrike" cap="none">
                <a:solidFill>
                  <a:srgbClr val="000099"/>
                </a:solidFill>
              </a:defRPr>
            </a:lvl5pPr>
            <a:lvl6pPr marL="457200" marR="0" lvl="5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None/>
              <a:defRPr sz="2800" i="0" u="none" strike="noStrike" cap="none">
                <a:solidFill>
                  <a:srgbClr val="000099"/>
                </a:solidFill>
              </a:defRPr>
            </a:lvl6pPr>
            <a:lvl7pPr marL="914400" marR="0" lvl="6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None/>
              <a:defRPr sz="2800" i="0" u="none" strike="noStrike" cap="none">
                <a:solidFill>
                  <a:srgbClr val="000099"/>
                </a:solidFill>
              </a:defRPr>
            </a:lvl7pPr>
            <a:lvl8pPr marL="1371600" marR="0" lvl="7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None/>
              <a:defRPr sz="2800" i="0" u="none" strike="noStrike" cap="none">
                <a:solidFill>
                  <a:srgbClr val="000099"/>
                </a:solidFill>
              </a:defRPr>
            </a:lvl8pPr>
            <a:lvl9pPr marL="1828800" marR="0" lvl="8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None/>
              <a:defRPr sz="2800" i="0" u="none" strike="noStrike" cap="none">
                <a:solidFill>
                  <a:srgbClr val="000099"/>
                </a:solidFill>
              </a:defRPr>
            </a:lvl9pPr>
          </a:lstStyle>
          <a:p>
            <a:pPr>
              <a:buSzPct val="25000"/>
              <a:buFont typeface="Times New Roman"/>
              <a:buNone/>
            </a:pPr>
            <a:r>
              <a:rPr lang="en-US" sz="3200" b="1" smtClean="0"/>
              <a:t>Cost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Shape 572"/>
          <p:cNvSpPr txBox="1">
            <a:spLocks noGrp="1"/>
          </p:cNvSpPr>
          <p:nvPr>
            <p:ph type="sldNum" idx="12"/>
          </p:nvPr>
        </p:nvSpPr>
        <p:spPr>
          <a:xfrm>
            <a:off x="7198409" y="6490253"/>
            <a:ext cx="615300" cy="160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51</a:t>
            </a:fld>
            <a:endParaRPr lang="en-US"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3" name="Shape 573"/>
          <p:cNvPicPr preferRelativeResize="0"/>
          <p:nvPr/>
        </p:nvPicPr>
        <p:blipFill rotWithShape="1">
          <a:blip r:embed="rId3">
            <a:alphaModFix/>
          </a:blip>
          <a:srcRect l="26609" t="3716" r="27400" b="5629"/>
          <a:stretch/>
        </p:blipFill>
        <p:spPr>
          <a:xfrm>
            <a:off x="5442125" y="1158675"/>
            <a:ext cx="2232528" cy="2933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Shape 5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76699" y="3695374"/>
            <a:ext cx="4190999" cy="225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Shape 57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5725" y="-46400"/>
            <a:ext cx="9195449" cy="1139799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Shape 576"/>
          <p:cNvSpPr txBox="1"/>
          <p:nvPr/>
        </p:nvSpPr>
        <p:spPr>
          <a:xfrm>
            <a:off x="345425" y="1020000"/>
            <a:ext cx="3821400" cy="4694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1100" dirty="0">
                <a:solidFill>
                  <a:schemeClr val="dk1"/>
                </a:solidFill>
                <a:latin typeface="+mj-lt"/>
                <a:ea typeface="Helvetica Neue"/>
                <a:cs typeface="Helvetica Neue"/>
                <a:sym typeface="Helvetica Neue"/>
              </a:rPr>
              <a:t>Risk analysis based on the </a:t>
            </a:r>
            <a:r>
              <a:rPr lang="en-US" sz="1100" b="1" dirty="0">
                <a:solidFill>
                  <a:schemeClr val="dk1"/>
                </a:solidFill>
                <a:latin typeface="+mj-lt"/>
                <a:ea typeface="Helvetica Neue"/>
                <a:cs typeface="Helvetica Neue"/>
                <a:sym typeface="Helvetica Neue"/>
              </a:rPr>
              <a:t>NASA Risk Management Handbook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sz="1100" dirty="0">
              <a:solidFill>
                <a:schemeClr val="dk1"/>
              </a:solidFill>
              <a:latin typeface="+mj-lt"/>
              <a:ea typeface="Helvetica Neue"/>
              <a:cs typeface="Helvetica Neue"/>
              <a:sym typeface="Helvetica Neue"/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1100" dirty="0">
                <a:solidFill>
                  <a:schemeClr val="dk1"/>
                </a:solidFill>
                <a:latin typeface="+mj-lt"/>
                <a:ea typeface="Helvetica Neue"/>
                <a:cs typeface="Helvetica Neue"/>
                <a:sym typeface="Helvetica Neue"/>
              </a:rPr>
              <a:t>3 levels of risk: System, Ground segment and Space segment.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sz="1100" dirty="0">
              <a:solidFill>
                <a:schemeClr val="dk1"/>
              </a:solidFill>
              <a:latin typeface="+mj-lt"/>
              <a:ea typeface="Helvetica Neue"/>
              <a:cs typeface="Helvetica Neue"/>
              <a:sym typeface="Helvetica Neue"/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1100" b="1" dirty="0">
                <a:solidFill>
                  <a:schemeClr val="dk1"/>
                </a:solidFill>
                <a:latin typeface="+mj-lt"/>
                <a:ea typeface="Helvetica Neue"/>
                <a:cs typeface="Helvetica Neue"/>
                <a:sym typeface="Helvetica Neue"/>
              </a:rPr>
              <a:t>System Level</a:t>
            </a:r>
            <a:r>
              <a:rPr lang="en-US" sz="1100" dirty="0">
                <a:solidFill>
                  <a:schemeClr val="dk1"/>
                </a:solidFill>
                <a:latin typeface="+mj-lt"/>
                <a:ea typeface="Helvetica Neue"/>
                <a:cs typeface="Helvetica Neue"/>
                <a:sym typeface="Helvetica Neue"/>
              </a:rPr>
              <a:t>: </a:t>
            </a:r>
          </a:p>
          <a:p>
            <a:pPr marL="457200" lvl="0" indent="-2984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Helvetica Neue"/>
              <a:buChar char="●"/>
            </a:pPr>
            <a:r>
              <a:rPr lang="en-US" sz="1100" dirty="0">
                <a:solidFill>
                  <a:schemeClr val="dk1"/>
                </a:solidFill>
                <a:latin typeface="+mj-lt"/>
                <a:ea typeface="Helvetica Neue"/>
                <a:cs typeface="Helvetica Neue"/>
                <a:sym typeface="Helvetica Neue"/>
              </a:rPr>
              <a:t>Budget</a:t>
            </a:r>
          </a:p>
          <a:p>
            <a:pPr marL="457200" lvl="0" indent="-2984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Helvetica Neue"/>
              <a:buChar char="●"/>
            </a:pPr>
            <a:r>
              <a:rPr lang="en-US" sz="1100" dirty="0">
                <a:solidFill>
                  <a:schemeClr val="dk1"/>
                </a:solidFill>
                <a:latin typeface="+mj-lt"/>
                <a:ea typeface="Helvetica Neue"/>
                <a:cs typeface="Helvetica Neue"/>
                <a:sym typeface="Helvetica Neue"/>
              </a:rPr>
              <a:t>Service Availability - Single Point of Failure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sz="1100" dirty="0">
              <a:solidFill>
                <a:schemeClr val="dk1"/>
              </a:solidFill>
              <a:latin typeface="+mj-lt"/>
              <a:ea typeface="Helvetica Neue"/>
              <a:cs typeface="Helvetica Neue"/>
              <a:sym typeface="Helvetica Neue"/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1100" b="1" dirty="0">
                <a:solidFill>
                  <a:schemeClr val="dk1"/>
                </a:solidFill>
                <a:latin typeface="+mj-lt"/>
                <a:ea typeface="Helvetica Neue"/>
                <a:cs typeface="Helvetica Neue"/>
                <a:sym typeface="Helvetica Neue"/>
              </a:rPr>
              <a:t>Ground Segment Level</a:t>
            </a:r>
            <a:r>
              <a:rPr lang="en-US" sz="1100" dirty="0">
                <a:solidFill>
                  <a:schemeClr val="dk1"/>
                </a:solidFill>
                <a:latin typeface="+mj-lt"/>
                <a:ea typeface="Helvetica Neue"/>
                <a:cs typeface="Helvetica Neue"/>
                <a:sym typeface="Helvetica Neue"/>
              </a:rPr>
              <a:t>:</a:t>
            </a:r>
          </a:p>
          <a:p>
            <a:pPr marL="457200" lvl="0" indent="-2984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Helvetica Neue"/>
              <a:buChar char="●"/>
            </a:pPr>
            <a:r>
              <a:rPr lang="en-US" sz="1100" dirty="0">
                <a:solidFill>
                  <a:schemeClr val="dk1"/>
                </a:solidFill>
                <a:latin typeface="+mj-lt"/>
                <a:ea typeface="Helvetica Neue"/>
                <a:cs typeface="Helvetica Neue"/>
                <a:sym typeface="Helvetica Neue"/>
              </a:rPr>
              <a:t>Lack of water</a:t>
            </a:r>
          </a:p>
          <a:p>
            <a:pPr marL="457200" lvl="0" indent="-2984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Helvetica Neue"/>
              <a:buChar char="●"/>
            </a:pPr>
            <a:r>
              <a:rPr lang="en-US" sz="1100" dirty="0">
                <a:solidFill>
                  <a:schemeClr val="dk1"/>
                </a:solidFill>
                <a:latin typeface="+mj-lt"/>
                <a:ea typeface="Helvetica Neue"/>
                <a:cs typeface="Helvetica Neue"/>
                <a:sym typeface="Helvetica Neue"/>
              </a:rPr>
              <a:t>LRS crash into main base</a:t>
            </a:r>
          </a:p>
          <a:p>
            <a:pPr marL="457200" lvl="0" indent="-2984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Helvetica Neue"/>
              <a:buChar char="●"/>
            </a:pPr>
            <a:r>
              <a:rPr lang="en-US" sz="1100" dirty="0">
                <a:solidFill>
                  <a:schemeClr val="dk1"/>
                </a:solidFill>
                <a:latin typeface="+mj-lt"/>
                <a:ea typeface="Helvetica Neue"/>
                <a:cs typeface="Helvetica Neue"/>
                <a:sym typeface="Helvetica Neue"/>
              </a:rPr>
              <a:t>Mirror technology</a:t>
            </a:r>
          </a:p>
          <a:p>
            <a:pPr marL="457200" lvl="0" indent="-2984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Helvetica Neue"/>
              <a:buChar char="●"/>
            </a:pPr>
            <a:r>
              <a:rPr lang="en-US" sz="1100" dirty="0">
                <a:solidFill>
                  <a:schemeClr val="dk1"/>
                </a:solidFill>
                <a:latin typeface="+mj-lt"/>
                <a:ea typeface="Helvetica Neue"/>
                <a:cs typeface="Helvetica Neue"/>
                <a:sym typeface="Helvetica Neue"/>
              </a:rPr>
              <a:t>Excavation, prospection or construction rover loss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sz="1100" dirty="0">
              <a:solidFill>
                <a:schemeClr val="dk1"/>
              </a:solidFill>
              <a:latin typeface="+mj-lt"/>
              <a:ea typeface="Helvetica Neue"/>
              <a:cs typeface="Helvetica Neue"/>
              <a:sym typeface="Helvetica Neue"/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1100" b="1" dirty="0">
                <a:solidFill>
                  <a:schemeClr val="dk1"/>
                </a:solidFill>
                <a:latin typeface="+mj-lt"/>
                <a:ea typeface="Helvetica Neue"/>
                <a:cs typeface="Helvetica Neue"/>
                <a:sym typeface="Helvetica Neue"/>
              </a:rPr>
              <a:t>Space Segment Level</a:t>
            </a:r>
            <a:r>
              <a:rPr lang="en-US" sz="1100" dirty="0">
                <a:solidFill>
                  <a:schemeClr val="dk1"/>
                </a:solidFill>
                <a:latin typeface="+mj-lt"/>
                <a:ea typeface="Helvetica Neue"/>
                <a:cs typeface="Helvetica Neue"/>
                <a:sym typeface="Helvetica Neue"/>
              </a:rPr>
              <a:t>: </a:t>
            </a:r>
          </a:p>
          <a:p>
            <a:pPr marL="457200" lvl="0" indent="-2984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Helvetica Neue"/>
              <a:buChar char="●"/>
            </a:pPr>
            <a:r>
              <a:rPr lang="en-US" sz="1100" dirty="0">
                <a:solidFill>
                  <a:schemeClr val="dk1"/>
                </a:solidFill>
                <a:latin typeface="+mj-lt"/>
                <a:ea typeface="Helvetica Neue"/>
                <a:cs typeface="Helvetica Neue"/>
                <a:sym typeface="Helvetica Neue"/>
              </a:rPr>
              <a:t>Crash during </a:t>
            </a:r>
            <a:r>
              <a:rPr lang="en-US" sz="1100" dirty="0" smtClean="0">
                <a:solidFill>
                  <a:schemeClr val="dk1"/>
                </a:solidFill>
                <a:latin typeface="+mj-lt"/>
                <a:ea typeface="Helvetica Neue"/>
                <a:cs typeface="Helvetica Neue"/>
                <a:sym typeface="Helvetica Neue"/>
              </a:rPr>
              <a:t>rendezvous</a:t>
            </a:r>
            <a:endParaRPr lang="en-US" sz="1100" dirty="0">
              <a:solidFill>
                <a:schemeClr val="dk1"/>
              </a:solidFill>
              <a:latin typeface="+mj-lt"/>
              <a:ea typeface="Helvetica Neue"/>
              <a:cs typeface="Helvetica Neue"/>
              <a:sym typeface="Helvetica Neue"/>
            </a:endParaRPr>
          </a:p>
          <a:p>
            <a:pPr marL="457200" lvl="0" indent="-2984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Helvetica Neue"/>
              <a:buChar char="●"/>
            </a:pPr>
            <a:r>
              <a:rPr lang="en-US" sz="1100" dirty="0">
                <a:solidFill>
                  <a:schemeClr val="dk1"/>
                </a:solidFill>
                <a:latin typeface="+mj-lt"/>
                <a:ea typeface="Helvetica Neue"/>
                <a:cs typeface="Helvetica Neue"/>
                <a:sym typeface="Helvetica Neue"/>
              </a:rPr>
              <a:t>Landing</a:t>
            </a:r>
          </a:p>
          <a:p>
            <a:pPr marL="457200" lvl="0" indent="-2984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Helvetica Neue"/>
              <a:buChar char="●"/>
            </a:pPr>
            <a:r>
              <a:rPr lang="en-US" sz="1100" dirty="0">
                <a:solidFill>
                  <a:schemeClr val="dk1"/>
                </a:solidFill>
                <a:latin typeface="+mj-lt"/>
                <a:ea typeface="Helvetica Neue"/>
                <a:cs typeface="Helvetica Neue"/>
                <a:sym typeface="Helvetica Neue"/>
              </a:rPr>
              <a:t>Leaking</a:t>
            </a:r>
          </a:p>
          <a:p>
            <a:pPr marL="457200" lvl="0" indent="-298450" algn="just" rtl="0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Helvetica Neue"/>
              <a:buChar char="●"/>
            </a:pPr>
            <a:r>
              <a:rPr lang="en-US" sz="1100" dirty="0">
                <a:solidFill>
                  <a:schemeClr val="dk1"/>
                </a:solidFill>
                <a:latin typeface="+mj-lt"/>
                <a:ea typeface="Helvetica Neue"/>
                <a:cs typeface="Helvetica Neue"/>
                <a:sym typeface="Helvetica Neue"/>
              </a:rPr>
              <a:t>Zero boil-off</a:t>
            </a:r>
          </a:p>
          <a:p>
            <a:pPr lvl="0" algn="just" rtl="0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100" dirty="0">
                <a:solidFill>
                  <a:schemeClr val="dk1"/>
                </a:solidFill>
                <a:latin typeface="+mj-lt"/>
                <a:ea typeface="Helvetica Neue"/>
                <a:cs typeface="Helvetica Neue"/>
                <a:sym typeface="Helvetica Neue"/>
              </a:rPr>
              <a:t>=&gt; Translation of impact and likelihood ratings into Red-Yellow-Green for </a:t>
            </a:r>
            <a:r>
              <a:rPr lang="en-US" sz="1100" b="1" dirty="0">
                <a:solidFill>
                  <a:schemeClr val="dk1"/>
                </a:solidFill>
                <a:latin typeface="+mj-lt"/>
                <a:ea typeface="Helvetica Neue"/>
                <a:cs typeface="Helvetica Neue"/>
                <a:sym typeface="Helvetica Neue"/>
              </a:rPr>
              <a:t>NASA 5x5 risk matrix</a:t>
            </a:r>
          </a:p>
        </p:txBody>
      </p:sp>
      <p:sp>
        <p:nvSpPr>
          <p:cNvPr id="577" name="Shape 577"/>
          <p:cNvSpPr txBox="1">
            <a:spLocks noGrp="1"/>
          </p:cNvSpPr>
          <p:nvPr>
            <p:ph type="title"/>
          </p:nvPr>
        </p:nvSpPr>
        <p:spPr>
          <a:xfrm>
            <a:off x="272562" y="0"/>
            <a:ext cx="8598900" cy="1020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b="1" dirty="0"/>
              <a:t>Risk Management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Shape 582"/>
          <p:cNvSpPr txBox="1">
            <a:spLocks noGrp="1"/>
          </p:cNvSpPr>
          <p:nvPr>
            <p:ph type="sldNum" idx="12"/>
          </p:nvPr>
        </p:nvSpPr>
        <p:spPr>
          <a:xfrm>
            <a:off x="7198409" y="6490253"/>
            <a:ext cx="615300" cy="160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52</a:t>
            </a:fld>
            <a:endParaRPr lang="en-US"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3" name="Shape 5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7749" y="1740675"/>
            <a:ext cx="6008475" cy="3225100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Shape 584"/>
          <p:cNvSpPr txBox="1"/>
          <p:nvPr/>
        </p:nvSpPr>
        <p:spPr>
          <a:xfrm>
            <a:off x="779300" y="1311075"/>
            <a:ext cx="5280900" cy="4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b="1"/>
              <a:t>Risk:</a:t>
            </a:r>
            <a:r>
              <a:rPr lang="en-US"/>
              <a:t> Crash during rendezvous and proximity operations.</a:t>
            </a:r>
          </a:p>
        </p:txBody>
      </p:sp>
      <p:sp>
        <p:nvSpPr>
          <p:cNvPr id="585" name="Shape 585"/>
          <p:cNvSpPr txBox="1"/>
          <p:nvPr/>
        </p:nvSpPr>
        <p:spPr>
          <a:xfrm>
            <a:off x="834150" y="4927100"/>
            <a:ext cx="7475700" cy="4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b="1"/>
              <a:t>Mitigations:</a:t>
            </a:r>
            <a:r>
              <a:rPr lang="en-US"/>
              <a:t> Software safe-modes, use of high-experience systems, and teleoperations.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algn="ctr" rtl="0">
              <a:spcBef>
                <a:spcPts val="0"/>
              </a:spcBef>
              <a:buNone/>
            </a:pPr>
            <a:r>
              <a:rPr lang="en-US" b="1"/>
              <a:t>Others: </a:t>
            </a:r>
            <a:r>
              <a:rPr lang="en-US"/>
              <a:t>Low water content, mirror technology, excavation rover rate.</a:t>
            </a:r>
          </a:p>
        </p:txBody>
      </p:sp>
      <p:pic>
        <p:nvPicPr>
          <p:cNvPr id="586" name="Shape 5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5737" y="-59950"/>
            <a:ext cx="9195449" cy="1139799"/>
          </a:xfrm>
          <a:prstGeom prst="rect">
            <a:avLst/>
          </a:prstGeom>
          <a:noFill/>
          <a:ln>
            <a:noFill/>
          </a:ln>
        </p:spPr>
      </p:pic>
      <p:sp>
        <p:nvSpPr>
          <p:cNvPr id="587" name="Shape 587"/>
          <p:cNvSpPr txBox="1">
            <a:spLocks noGrp="1"/>
          </p:cNvSpPr>
          <p:nvPr>
            <p:ph type="title"/>
          </p:nvPr>
        </p:nvSpPr>
        <p:spPr>
          <a:xfrm>
            <a:off x="272562" y="92775"/>
            <a:ext cx="8598900" cy="102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Technical Risk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Shape 592"/>
          <p:cNvSpPr txBox="1">
            <a:spLocks noGrp="1"/>
          </p:cNvSpPr>
          <p:nvPr>
            <p:ph type="title"/>
          </p:nvPr>
        </p:nvSpPr>
        <p:spPr>
          <a:xfrm>
            <a:off x="272562" y="0"/>
            <a:ext cx="8598900" cy="102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b="1" dirty="0" smtClean="0">
                <a:latin typeface="+mj-lt"/>
                <a:ea typeface="Times New Roman"/>
                <a:cs typeface="Times New Roman"/>
                <a:sym typeface="Times New Roman"/>
              </a:rPr>
              <a:t>System </a:t>
            </a:r>
            <a:r>
              <a:rPr lang="en-US" b="1" dirty="0">
                <a:latin typeface="+mj-lt"/>
                <a:ea typeface="Times New Roman"/>
                <a:cs typeface="Times New Roman"/>
                <a:sym typeface="Times New Roman"/>
              </a:rPr>
              <a:t>Level 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Risk (1</a:t>
            </a:r>
            <a:r>
              <a:rPr lang="en-US" b="1" dirty="0">
                <a:latin typeface="+mj-lt"/>
                <a:ea typeface="Times New Roman"/>
                <a:cs typeface="Times New Roman"/>
                <a:sym typeface="Times New Roman"/>
              </a:rPr>
              <a:t>/9)</a:t>
            </a:r>
          </a:p>
        </p:txBody>
      </p:sp>
      <p:sp>
        <p:nvSpPr>
          <p:cNvPr id="593" name="Shape 593"/>
          <p:cNvSpPr txBox="1">
            <a:spLocks noGrp="1"/>
          </p:cNvSpPr>
          <p:nvPr>
            <p:ph type="sldNum" idx="12"/>
          </p:nvPr>
        </p:nvSpPr>
        <p:spPr>
          <a:xfrm>
            <a:off x="7198409" y="6490253"/>
            <a:ext cx="615300" cy="160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53</a:t>
            </a:fld>
            <a:endParaRPr lang="en-US"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Shape 594"/>
          <p:cNvSpPr txBox="1"/>
          <p:nvPr/>
        </p:nvSpPr>
        <p:spPr>
          <a:xfrm>
            <a:off x="779300" y="1311075"/>
            <a:ext cx="5280900" cy="4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b="1"/>
              <a:t>Risk: </a:t>
            </a:r>
            <a:r>
              <a:rPr lang="en-US"/>
              <a:t>Budget  </a:t>
            </a:r>
          </a:p>
        </p:txBody>
      </p:sp>
      <p:sp>
        <p:nvSpPr>
          <p:cNvPr id="595" name="Shape 595"/>
          <p:cNvSpPr txBox="1"/>
          <p:nvPr/>
        </p:nvSpPr>
        <p:spPr>
          <a:xfrm>
            <a:off x="834150" y="4927100"/>
            <a:ext cx="7475700" cy="4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b="1"/>
              <a:t>Mitigations:</a:t>
            </a:r>
            <a:r>
              <a:rPr lang="en-US"/>
              <a:t> Use margins, use off-the-shelf products</a:t>
            </a:r>
          </a:p>
        </p:txBody>
      </p:sp>
      <p:pic>
        <p:nvPicPr>
          <p:cNvPr id="596" name="Shape 5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9675" y="1740675"/>
            <a:ext cx="5368609" cy="2881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title"/>
          </p:nvPr>
        </p:nvSpPr>
        <p:spPr>
          <a:xfrm>
            <a:off x="272562" y="0"/>
            <a:ext cx="8598900" cy="102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b="1" dirty="0" smtClean="0">
                <a:latin typeface="+mj-lt"/>
                <a:ea typeface="Times New Roman"/>
                <a:cs typeface="Times New Roman"/>
                <a:sym typeface="Times New Roman"/>
              </a:rPr>
              <a:t>System </a:t>
            </a:r>
            <a:r>
              <a:rPr lang="en-US" b="1" dirty="0">
                <a:latin typeface="+mj-lt"/>
                <a:ea typeface="Times New Roman"/>
                <a:cs typeface="Times New Roman"/>
                <a:sym typeface="Times New Roman"/>
              </a:rPr>
              <a:t>Level 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Risk (</a:t>
            </a:r>
            <a:r>
              <a:rPr lang="en-US" b="1" dirty="0">
                <a:latin typeface="+mj-lt"/>
                <a:ea typeface="Times New Roman"/>
                <a:cs typeface="Times New Roman"/>
                <a:sym typeface="Times New Roman"/>
              </a:rPr>
              <a:t>2/9)</a:t>
            </a:r>
          </a:p>
        </p:txBody>
      </p:sp>
      <p:sp>
        <p:nvSpPr>
          <p:cNvPr id="602" name="Shape 602"/>
          <p:cNvSpPr txBox="1">
            <a:spLocks noGrp="1"/>
          </p:cNvSpPr>
          <p:nvPr>
            <p:ph type="sldNum" idx="12"/>
          </p:nvPr>
        </p:nvSpPr>
        <p:spPr>
          <a:xfrm>
            <a:off x="7198409" y="6490253"/>
            <a:ext cx="615300" cy="160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54</a:t>
            </a:fld>
            <a:endParaRPr lang="en-US"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Shape 603"/>
          <p:cNvSpPr txBox="1"/>
          <p:nvPr/>
        </p:nvSpPr>
        <p:spPr>
          <a:xfrm>
            <a:off x="779300" y="1311075"/>
            <a:ext cx="5280900" cy="4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b="1"/>
              <a:t>Risk: </a:t>
            </a:r>
            <a:r>
              <a:rPr lang="en-US"/>
              <a:t>Service Availability - Single Point of Failure </a:t>
            </a:r>
          </a:p>
        </p:txBody>
      </p:sp>
      <p:sp>
        <p:nvSpPr>
          <p:cNvPr id="604" name="Shape 604"/>
          <p:cNvSpPr txBox="1"/>
          <p:nvPr/>
        </p:nvSpPr>
        <p:spPr>
          <a:xfrm>
            <a:off x="834150" y="4927100"/>
            <a:ext cx="7475700" cy="4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b="1"/>
              <a:t>Mitigations:</a:t>
            </a:r>
            <a:r>
              <a:rPr lang="en-US"/>
              <a:t> installing a reservoir station</a:t>
            </a:r>
          </a:p>
        </p:txBody>
      </p:sp>
      <p:pic>
        <p:nvPicPr>
          <p:cNvPr id="605" name="Shape 6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4200" y="1893075"/>
            <a:ext cx="5362198" cy="2881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Shape 610"/>
          <p:cNvSpPr txBox="1">
            <a:spLocks noGrp="1"/>
          </p:cNvSpPr>
          <p:nvPr>
            <p:ph type="title"/>
          </p:nvPr>
        </p:nvSpPr>
        <p:spPr>
          <a:xfrm>
            <a:off x="272562" y="0"/>
            <a:ext cx="8598900" cy="102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b="1" dirty="0" smtClean="0">
                <a:latin typeface="+mj-lt"/>
                <a:ea typeface="Times New Roman"/>
                <a:cs typeface="Times New Roman"/>
                <a:sym typeface="Times New Roman"/>
              </a:rPr>
              <a:t>Technical 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Risk (</a:t>
            </a:r>
            <a:r>
              <a:rPr lang="en-US" b="1" dirty="0">
                <a:latin typeface="+mj-lt"/>
                <a:ea typeface="Times New Roman"/>
                <a:cs typeface="Times New Roman"/>
                <a:sym typeface="Times New Roman"/>
              </a:rPr>
              <a:t>3/9)</a:t>
            </a:r>
          </a:p>
        </p:txBody>
      </p:sp>
      <p:sp>
        <p:nvSpPr>
          <p:cNvPr id="611" name="Shape 611"/>
          <p:cNvSpPr txBox="1">
            <a:spLocks noGrp="1"/>
          </p:cNvSpPr>
          <p:nvPr>
            <p:ph type="sldNum" idx="12"/>
          </p:nvPr>
        </p:nvSpPr>
        <p:spPr>
          <a:xfrm>
            <a:off x="7198409" y="6490253"/>
            <a:ext cx="615300" cy="160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55</a:t>
            </a:fld>
            <a:endParaRPr lang="en-US"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Shape 612"/>
          <p:cNvSpPr txBox="1"/>
          <p:nvPr/>
        </p:nvSpPr>
        <p:spPr>
          <a:xfrm>
            <a:off x="779300" y="1311075"/>
            <a:ext cx="5280900" cy="4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b="1"/>
              <a:t>Risk:</a:t>
            </a:r>
            <a:r>
              <a:rPr lang="en-US"/>
              <a:t> Landing</a:t>
            </a:r>
          </a:p>
        </p:txBody>
      </p:sp>
      <p:sp>
        <p:nvSpPr>
          <p:cNvPr id="613" name="Shape 613"/>
          <p:cNvSpPr txBox="1"/>
          <p:nvPr/>
        </p:nvSpPr>
        <p:spPr>
          <a:xfrm>
            <a:off x="834150" y="4927100"/>
            <a:ext cx="7475700" cy="4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b="1"/>
              <a:t>Mitigations:</a:t>
            </a:r>
            <a:r>
              <a:rPr lang="en-US"/>
              <a:t> algorithm and sensor improvements, smoother pads, LRS backups</a:t>
            </a:r>
          </a:p>
        </p:txBody>
      </p:sp>
      <p:pic>
        <p:nvPicPr>
          <p:cNvPr id="614" name="Shape 6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4150" y="1845450"/>
            <a:ext cx="5368609" cy="2881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Shape 619"/>
          <p:cNvSpPr txBox="1">
            <a:spLocks noGrp="1"/>
          </p:cNvSpPr>
          <p:nvPr>
            <p:ph type="title"/>
          </p:nvPr>
        </p:nvSpPr>
        <p:spPr>
          <a:xfrm>
            <a:off x="272562" y="0"/>
            <a:ext cx="8598900" cy="102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b="1" dirty="0" smtClean="0">
                <a:latin typeface="+mj-lt"/>
                <a:ea typeface="Times New Roman"/>
                <a:cs typeface="Times New Roman"/>
                <a:sym typeface="Times New Roman"/>
              </a:rPr>
              <a:t>Technical 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Risk (</a:t>
            </a:r>
            <a:r>
              <a:rPr lang="en-US" b="1" dirty="0">
                <a:latin typeface="+mj-lt"/>
                <a:ea typeface="Times New Roman"/>
                <a:cs typeface="Times New Roman"/>
                <a:sym typeface="Times New Roman"/>
              </a:rPr>
              <a:t>4/9)</a:t>
            </a:r>
          </a:p>
        </p:txBody>
      </p:sp>
      <p:sp>
        <p:nvSpPr>
          <p:cNvPr id="620" name="Shape 620"/>
          <p:cNvSpPr txBox="1">
            <a:spLocks noGrp="1"/>
          </p:cNvSpPr>
          <p:nvPr>
            <p:ph type="sldNum" idx="12"/>
          </p:nvPr>
        </p:nvSpPr>
        <p:spPr>
          <a:xfrm>
            <a:off x="7198409" y="6490253"/>
            <a:ext cx="615300" cy="160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56</a:t>
            </a:fld>
            <a:endParaRPr lang="en-US"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" name="Shape 621"/>
          <p:cNvSpPr txBox="1"/>
          <p:nvPr/>
        </p:nvSpPr>
        <p:spPr>
          <a:xfrm>
            <a:off x="779300" y="1311075"/>
            <a:ext cx="5280900" cy="4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b="1"/>
              <a:t>Risk: </a:t>
            </a:r>
            <a:r>
              <a:rPr lang="en-US"/>
              <a:t>fluid leaking </a:t>
            </a:r>
          </a:p>
        </p:txBody>
      </p:sp>
      <p:sp>
        <p:nvSpPr>
          <p:cNvPr id="622" name="Shape 622"/>
          <p:cNvSpPr txBox="1"/>
          <p:nvPr/>
        </p:nvSpPr>
        <p:spPr>
          <a:xfrm>
            <a:off x="834150" y="4927100"/>
            <a:ext cx="7475700" cy="4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b="1"/>
              <a:t>Mitigations:</a:t>
            </a:r>
            <a:r>
              <a:rPr lang="en-US"/>
              <a:t> leaking detection sensor, security checkpoints</a:t>
            </a:r>
          </a:p>
        </p:txBody>
      </p:sp>
      <p:pic>
        <p:nvPicPr>
          <p:cNvPr id="623" name="Shape 6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3500" y="1788300"/>
            <a:ext cx="5368609" cy="2881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Shape 628"/>
          <p:cNvSpPr txBox="1">
            <a:spLocks noGrp="1"/>
          </p:cNvSpPr>
          <p:nvPr>
            <p:ph type="title"/>
          </p:nvPr>
        </p:nvSpPr>
        <p:spPr>
          <a:xfrm>
            <a:off x="272562" y="0"/>
            <a:ext cx="8598900" cy="102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b="1" dirty="0" smtClean="0">
                <a:latin typeface="+mj-lt"/>
                <a:ea typeface="Times New Roman"/>
                <a:cs typeface="Times New Roman"/>
                <a:sym typeface="Times New Roman"/>
              </a:rPr>
              <a:t>Technical 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Risk (</a:t>
            </a:r>
            <a:r>
              <a:rPr lang="en-US" b="1" dirty="0">
                <a:latin typeface="+mj-lt"/>
                <a:ea typeface="Times New Roman"/>
                <a:cs typeface="Times New Roman"/>
                <a:sym typeface="Times New Roman"/>
              </a:rPr>
              <a:t>5/9)</a:t>
            </a:r>
          </a:p>
        </p:txBody>
      </p:sp>
      <p:sp>
        <p:nvSpPr>
          <p:cNvPr id="629" name="Shape 629"/>
          <p:cNvSpPr txBox="1">
            <a:spLocks noGrp="1"/>
          </p:cNvSpPr>
          <p:nvPr>
            <p:ph type="sldNum" idx="12"/>
          </p:nvPr>
        </p:nvSpPr>
        <p:spPr>
          <a:xfrm>
            <a:off x="7198409" y="6490253"/>
            <a:ext cx="615300" cy="160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57</a:t>
            </a:fld>
            <a:endParaRPr lang="en-US"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Shape 630"/>
          <p:cNvSpPr txBox="1"/>
          <p:nvPr/>
        </p:nvSpPr>
        <p:spPr>
          <a:xfrm>
            <a:off x="779300" y="1311075"/>
            <a:ext cx="5280900" cy="4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b="1"/>
              <a:t>Risk:</a:t>
            </a:r>
            <a:r>
              <a:rPr lang="en-US"/>
              <a:t> Zero boil-off</a:t>
            </a:r>
          </a:p>
        </p:txBody>
      </p:sp>
      <p:sp>
        <p:nvSpPr>
          <p:cNvPr id="631" name="Shape 631"/>
          <p:cNvSpPr txBox="1"/>
          <p:nvPr/>
        </p:nvSpPr>
        <p:spPr>
          <a:xfrm>
            <a:off x="834150" y="4927100"/>
            <a:ext cx="7475700" cy="4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b="1"/>
              <a:t>Mitigations:</a:t>
            </a:r>
            <a:r>
              <a:rPr lang="en-US"/>
              <a:t> implement 60-layer MLI on the hydrogen tank and implement ULA’s IVF system for integrating vehicle fluids and limiting boil-off.</a:t>
            </a:r>
          </a:p>
          <a:p>
            <a:pPr lvl="0" algn="ctr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632" name="Shape 6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7750" y="1893075"/>
            <a:ext cx="5368609" cy="2881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Shape 637"/>
          <p:cNvSpPr txBox="1">
            <a:spLocks noGrp="1"/>
          </p:cNvSpPr>
          <p:nvPr>
            <p:ph type="title"/>
          </p:nvPr>
        </p:nvSpPr>
        <p:spPr>
          <a:xfrm>
            <a:off x="272562" y="0"/>
            <a:ext cx="8598900" cy="102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b="1" dirty="0">
                <a:latin typeface="+mj-lt"/>
                <a:ea typeface="Times New Roman"/>
                <a:cs typeface="Times New Roman"/>
                <a:sym typeface="Times New Roman"/>
              </a:rPr>
              <a:t>Other</a:t>
            </a:r>
            <a:r>
              <a:rPr lang="en-US" b="1" dirty="0">
                <a:latin typeface="+mj-lt"/>
              </a:rPr>
              <a:t> </a:t>
            </a:r>
            <a:r>
              <a:rPr lang="en-US" b="1" dirty="0">
                <a:latin typeface="+mj-lt"/>
                <a:ea typeface="Times New Roman"/>
                <a:cs typeface="Times New Roman"/>
                <a:sym typeface="Times New Roman"/>
              </a:rPr>
              <a:t>Technical 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Risk (</a:t>
            </a:r>
            <a:r>
              <a:rPr lang="en-US" b="1" dirty="0">
                <a:latin typeface="+mj-lt"/>
                <a:ea typeface="Times New Roman"/>
                <a:cs typeface="Times New Roman"/>
                <a:sym typeface="Times New Roman"/>
              </a:rPr>
              <a:t>6/9)</a:t>
            </a:r>
          </a:p>
        </p:txBody>
      </p:sp>
      <p:sp>
        <p:nvSpPr>
          <p:cNvPr id="638" name="Shape 638"/>
          <p:cNvSpPr txBox="1">
            <a:spLocks noGrp="1"/>
          </p:cNvSpPr>
          <p:nvPr>
            <p:ph type="sldNum" idx="12"/>
          </p:nvPr>
        </p:nvSpPr>
        <p:spPr>
          <a:xfrm>
            <a:off x="7198409" y="6490253"/>
            <a:ext cx="615300" cy="160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58</a:t>
            </a:fld>
            <a:endParaRPr lang="en-US"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Shape 639"/>
          <p:cNvSpPr txBox="1"/>
          <p:nvPr/>
        </p:nvSpPr>
        <p:spPr>
          <a:xfrm>
            <a:off x="779300" y="1311075"/>
            <a:ext cx="5280900" cy="4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b="1"/>
              <a:t>Risk: </a:t>
            </a:r>
            <a:r>
              <a:rPr lang="en-US"/>
              <a:t>lack of water </a:t>
            </a:r>
          </a:p>
        </p:txBody>
      </p:sp>
      <p:sp>
        <p:nvSpPr>
          <p:cNvPr id="640" name="Shape 640"/>
          <p:cNvSpPr txBox="1"/>
          <p:nvPr/>
        </p:nvSpPr>
        <p:spPr>
          <a:xfrm>
            <a:off x="834150" y="4927100"/>
            <a:ext cx="7475700" cy="4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b="1"/>
              <a:t>Mitigations:</a:t>
            </a:r>
            <a:r>
              <a:rPr lang="en-US"/>
              <a:t> using prospecting rover, deploy to another crater</a:t>
            </a:r>
          </a:p>
        </p:txBody>
      </p:sp>
      <p:pic>
        <p:nvPicPr>
          <p:cNvPr id="641" name="Shape 6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2550" y="1893075"/>
            <a:ext cx="5368609" cy="2881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6600"/>
                </a:solidFill>
                <a:latin typeface="+mj-lt"/>
              </a:rPr>
              <a:t>What is the mission?</a:t>
            </a:r>
            <a:endParaRPr lang="en-US" dirty="0">
              <a:solidFill>
                <a:srgbClr val="FF6600"/>
              </a:solidFill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lang="en-US"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1041" y="1019908"/>
            <a:ext cx="7830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In-space refueling of vehicle</a:t>
            </a:r>
            <a:endParaRPr lang="en-US" sz="2400" dirty="0"/>
          </a:p>
        </p:txBody>
      </p:sp>
      <p:pic>
        <p:nvPicPr>
          <p:cNvPr id="7" name="Picture 6" descr="14h_fm2017_opener_torpor-11_live.jpg__800x600_q85_cr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437" y="1584519"/>
            <a:ext cx="5955004" cy="446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815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Shape 646"/>
          <p:cNvSpPr txBox="1">
            <a:spLocks noGrp="1"/>
          </p:cNvSpPr>
          <p:nvPr>
            <p:ph type="title"/>
          </p:nvPr>
        </p:nvSpPr>
        <p:spPr>
          <a:xfrm>
            <a:off x="272562" y="0"/>
            <a:ext cx="8598900" cy="102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b="1" dirty="0">
                <a:latin typeface="+mj-lt"/>
                <a:ea typeface="Times New Roman"/>
                <a:cs typeface="Times New Roman"/>
                <a:sym typeface="Times New Roman"/>
              </a:rPr>
              <a:t>Other</a:t>
            </a:r>
            <a:r>
              <a:rPr lang="en-US" b="1" dirty="0">
                <a:latin typeface="+mj-lt"/>
              </a:rPr>
              <a:t> </a:t>
            </a:r>
            <a:r>
              <a:rPr lang="en-US" b="1" dirty="0">
                <a:latin typeface="+mj-lt"/>
                <a:ea typeface="Times New Roman"/>
                <a:cs typeface="Times New Roman"/>
                <a:sym typeface="Times New Roman"/>
              </a:rPr>
              <a:t>Technical 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Risk (</a:t>
            </a:r>
            <a:r>
              <a:rPr lang="en-US" b="1" dirty="0">
                <a:latin typeface="+mj-lt"/>
                <a:ea typeface="Times New Roman"/>
                <a:cs typeface="Times New Roman"/>
                <a:sym typeface="Times New Roman"/>
              </a:rPr>
              <a:t>7/9)</a:t>
            </a:r>
          </a:p>
        </p:txBody>
      </p:sp>
      <p:sp>
        <p:nvSpPr>
          <p:cNvPr id="647" name="Shape 647"/>
          <p:cNvSpPr txBox="1">
            <a:spLocks noGrp="1"/>
          </p:cNvSpPr>
          <p:nvPr>
            <p:ph type="sldNum" idx="12"/>
          </p:nvPr>
        </p:nvSpPr>
        <p:spPr>
          <a:xfrm>
            <a:off x="7198409" y="6490253"/>
            <a:ext cx="615300" cy="160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59</a:t>
            </a:fld>
            <a:endParaRPr lang="en-US"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" name="Shape 648"/>
          <p:cNvSpPr txBox="1"/>
          <p:nvPr/>
        </p:nvSpPr>
        <p:spPr>
          <a:xfrm>
            <a:off x="779300" y="1311075"/>
            <a:ext cx="5280900" cy="4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b="1"/>
              <a:t>Risk: LRS crash into main base</a:t>
            </a:r>
            <a:r>
              <a:rPr lang="en-US"/>
              <a:t> </a:t>
            </a:r>
          </a:p>
        </p:txBody>
      </p:sp>
      <p:sp>
        <p:nvSpPr>
          <p:cNvPr id="649" name="Shape 649"/>
          <p:cNvSpPr txBox="1"/>
          <p:nvPr/>
        </p:nvSpPr>
        <p:spPr>
          <a:xfrm>
            <a:off x="834150" y="4927100"/>
            <a:ext cx="7475700" cy="4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b="1"/>
              <a:t>Mitigations: </a:t>
            </a:r>
            <a:r>
              <a:rPr lang="en-US">
                <a:solidFill>
                  <a:schemeClr val="dk1"/>
                </a:solidFill>
              </a:rPr>
              <a:t>reasonable distance between launching pad and ISRU, fixing the damages with the rovers, launch maintenance from Earth</a:t>
            </a:r>
            <a:r>
              <a:rPr lang="en-US"/>
              <a:t> </a:t>
            </a:r>
          </a:p>
        </p:txBody>
      </p:sp>
      <p:pic>
        <p:nvPicPr>
          <p:cNvPr id="650" name="Shape 6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9700" y="1740675"/>
            <a:ext cx="5368609" cy="2881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Shape 655"/>
          <p:cNvSpPr txBox="1">
            <a:spLocks noGrp="1"/>
          </p:cNvSpPr>
          <p:nvPr>
            <p:ph type="title"/>
          </p:nvPr>
        </p:nvSpPr>
        <p:spPr>
          <a:xfrm>
            <a:off x="272562" y="0"/>
            <a:ext cx="8598900" cy="102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b="1" dirty="0">
                <a:latin typeface="+mj-lt"/>
                <a:ea typeface="Times New Roman"/>
                <a:cs typeface="Times New Roman"/>
                <a:sym typeface="Times New Roman"/>
              </a:rPr>
              <a:t>Other</a:t>
            </a:r>
            <a:r>
              <a:rPr lang="en-US" b="1" dirty="0">
                <a:latin typeface="+mj-lt"/>
              </a:rPr>
              <a:t> </a:t>
            </a:r>
            <a:r>
              <a:rPr lang="en-US" b="1" dirty="0">
                <a:latin typeface="+mj-lt"/>
                <a:ea typeface="Times New Roman"/>
                <a:cs typeface="Times New Roman"/>
                <a:sym typeface="Times New Roman"/>
              </a:rPr>
              <a:t>Technical 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Risk (</a:t>
            </a:r>
            <a:r>
              <a:rPr lang="en-US" b="1" dirty="0">
                <a:latin typeface="+mj-lt"/>
                <a:ea typeface="Times New Roman"/>
                <a:cs typeface="Times New Roman"/>
                <a:sym typeface="Times New Roman"/>
              </a:rPr>
              <a:t>8/9)</a:t>
            </a:r>
          </a:p>
        </p:txBody>
      </p:sp>
      <p:sp>
        <p:nvSpPr>
          <p:cNvPr id="656" name="Shape 656"/>
          <p:cNvSpPr txBox="1">
            <a:spLocks noGrp="1"/>
          </p:cNvSpPr>
          <p:nvPr>
            <p:ph type="sldNum" idx="12"/>
          </p:nvPr>
        </p:nvSpPr>
        <p:spPr>
          <a:xfrm>
            <a:off x="7198409" y="6490253"/>
            <a:ext cx="615300" cy="160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60</a:t>
            </a:fld>
            <a:endParaRPr lang="en-US"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Shape 657"/>
          <p:cNvSpPr txBox="1"/>
          <p:nvPr/>
        </p:nvSpPr>
        <p:spPr>
          <a:xfrm>
            <a:off x="779300" y="1311075"/>
            <a:ext cx="5280900" cy="4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b="1"/>
              <a:t>Risk: </a:t>
            </a:r>
            <a:r>
              <a:rPr lang="en-US"/>
              <a:t> Mirror (Technology Readiness Level)</a:t>
            </a:r>
          </a:p>
        </p:txBody>
      </p:sp>
      <p:sp>
        <p:nvSpPr>
          <p:cNvPr id="658" name="Shape 658"/>
          <p:cNvSpPr txBox="1"/>
          <p:nvPr/>
        </p:nvSpPr>
        <p:spPr>
          <a:xfrm>
            <a:off x="834150" y="4927100"/>
            <a:ext cx="7475700" cy="4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Mitigations: deploy smaller mirrors on the rim.</a:t>
            </a:r>
          </a:p>
        </p:txBody>
      </p:sp>
      <p:pic>
        <p:nvPicPr>
          <p:cNvPr id="659" name="Shape 6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1125" y="1893075"/>
            <a:ext cx="5368609" cy="2881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Shape 664"/>
          <p:cNvSpPr txBox="1">
            <a:spLocks noGrp="1"/>
          </p:cNvSpPr>
          <p:nvPr>
            <p:ph type="title"/>
          </p:nvPr>
        </p:nvSpPr>
        <p:spPr>
          <a:xfrm>
            <a:off x="272562" y="0"/>
            <a:ext cx="8598900" cy="102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b="1" dirty="0">
                <a:latin typeface="+mj-lt"/>
                <a:ea typeface="Times New Roman"/>
                <a:cs typeface="Times New Roman"/>
                <a:sym typeface="Times New Roman"/>
              </a:rPr>
              <a:t>Other</a:t>
            </a:r>
            <a:r>
              <a:rPr lang="en-US" b="1" dirty="0">
                <a:latin typeface="+mj-lt"/>
              </a:rPr>
              <a:t> </a:t>
            </a:r>
            <a:r>
              <a:rPr lang="en-US" b="1" dirty="0">
                <a:latin typeface="+mj-lt"/>
                <a:ea typeface="Times New Roman"/>
                <a:cs typeface="Times New Roman"/>
                <a:sym typeface="Times New Roman"/>
              </a:rPr>
              <a:t>Technical 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Risk (</a:t>
            </a:r>
            <a:r>
              <a:rPr lang="en-US" b="1" dirty="0">
                <a:latin typeface="+mj-lt"/>
                <a:ea typeface="Times New Roman"/>
                <a:cs typeface="Times New Roman"/>
                <a:sym typeface="Times New Roman"/>
              </a:rPr>
              <a:t>9/9)</a:t>
            </a:r>
          </a:p>
        </p:txBody>
      </p:sp>
      <p:sp>
        <p:nvSpPr>
          <p:cNvPr id="665" name="Shape 665"/>
          <p:cNvSpPr txBox="1">
            <a:spLocks noGrp="1"/>
          </p:cNvSpPr>
          <p:nvPr>
            <p:ph type="sldNum" idx="12"/>
          </p:nvPr>
        </p:nvSpPr>
        <p:spPr>
          <a:xfrm>
            <a:off x="7198409" y="6490253"/>
            <a:ext cx="615300" cy="160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61</a:t>
            </a:fld>
            <a:endParaRPr lang="en-US"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6" name="Shape 666"/>
          <p:cNvSpPr txBox="1"/>
          <p:nvPr/>
        </p:nvSpPr>
        <p:spPr>
          <a:xfrm>
            <a:off x="779300" y="1311075"/>
            <a:ext cx="5280900" cy="4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b="1"/>
              <a:t>Risk: </a:t>
            </a:r>
            <a:r>
              <a:rPr lang="en-US"/>
              <a:t> Excavation, prospection or construction rover loss</a:t>
            </a:r>
          </a:p>
        </p:txBody>
      </p:sp>
      <p:sp>
        <p:nvSpPr>
          <p:cNvPr id="667" name="Shape 667"/>
          <p:cNvSpPr txBox="1"/>
          <p:nvPr/>
        </p:nvSpPr>
        <p:spPr>
          <a:xfrm>
            <a:off x="834150" y="4927100"/>
            <a:ext cx="7475700" cy="4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b="1"/>
              <a:t>Mitigations:</a:t>
            </a:r>
            <a:r>
              <a:rPr lang="en-US"/>
              <a:t> having rover spares, having in-built maintenance capability, launch maintenance material from Earth</a:t>
            </a:r>
          </a:p>
        </p:txBody>
      </p:sp>
      <p:pic>
        <p:nvPicPr>
          <p:cNvPr id="668" name="Shape 6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0650" y="1835787"/>
            <a:ext cx="5368609" cy="2881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6600"/>
                </a:solidFill>
                <a:latin typeface="+mj-lt"/>
              </a:rPr>
              <a:t>Risks</a:t>
            </a:r>
            <a:endParaRPr lang="en-US" dirty="0">
              <a:solidFill>
                <a:srgbClr val="FF6600"/>
              </a:solidFill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025" y="843394"/>
            <a:ext cx="7971691" cy="1649895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Crash Rendezvous</a:t>
            </a:r>
          </a:p>
          <a:p>
            <a:r>
              <a:rPr lang="en-US" dirty="0" smtClean="0">
                <a:latin typeface="+mj-lt"/>
              </a:rPr>
              <a:t>Single point of failure</a:t>
            </a:r>
          </a:p>
          <a:p>
            <a:r>
              <a:rPr lang="en-US" dirty="0" smtClean="0">
                <a:latin typeface="+mj-lt"/>
              </a:rPr>
              <a:t>Failed Landing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lang="en-US"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 descr="TOjyn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3" b="12720"/>
          <a:stretch/>
        </p:blipFill>
        <p:spPr>
          <a:xfrm>
            <a:off x="1110742" y="2493289"/>
            <a:ext cx="7015974" cy="3282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151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6600"/>
                </a:solidFill>
                <a:latin typeface="+mj-lt"/>
              </a:rPr>
              <a:t>Develop for Success</a:t>
            </a:r>
            <a:endParaRPr lang="en-US" dirty="0">
              <a:solidFill>
                <a:srgbClr val="FF6600"/>
              </a:solidFill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lang="en-US"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303774566"/>
              </p:ext>
            </p:extLst>
          </p:nvPr>
        </p:nvGraphicFramePr>
        <p:xfrm>
          <a:off x="272562" y="751998"/>
          <a:ext cx="8855169" cy="53036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Shape 59" descr="logo rev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42812" y="3314395"/>
            <a:ext cx="745101" cy="7451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8681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A28636F-66C9-4821-8B51-6D02CBC235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5A28636F-66C9-4821-8B51-6D02CBC235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1F918AF-BE51-43F1-80CE-BD86D94C9C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dgm id="{31F918AF-BE51-43F1-80CE-BD86D94C9C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C71CF58-A475-472E-90E1-AA4A8952F8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graphicEl>
                                              <a:dgm id="{0C71CF58-A475-472E-90E1-AA4A8952F8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6600"/>
                </a:solidFill>
                <a:latin typeface="+mj-lt"/>
              </a:rPr>
              <a:t>Construct for Success</a:t>
            </a:r>
            <a:endParaRPr lang="en-US" dirty="0">
              <a:solidFill>
                <a:srgbClr val="FF6600"/>
              </a:solidFill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lang="en-US"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87" y="1148067"/>
            <a:ext cx="7933943" cy="475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867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SL2014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220</TotalTime>
  <Words>2574</Words>
  <Application>Microsoft Macintosh PowerPoint</Application>
  <PresentationFormat>On-screen Show (4:3)</PresentationFormat>
  <Paragraphs>478</Paragraphs>
  <Slides>62</Slides>
  <Notes>54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6" baseType="lpstr">
      <vt:lpstr>Tahoma</vt:lpstr>
      <vt:lpstr>Helvetica Neue</vt:lpstr>
      <vt:lpstr>Roboto Mono</vt:lpstr>
      <vt:lpstr>SSL2014</vt:lpstr>
      <vt:lpstr>PowerPoint Presentation</vt:lpstr>
      <vt:lpstr>PowerPoint Presentation</vt:lpstr>
      <vt:lpstr>PowerPoint Presentation</vt:lpstr>
      <vt:lpstr>LEEP is the Bridge Between Science Fiction and Science</vt:lpstr>
      <vt:lpstr>PowerPoint Presentation</vt:lpstr>
      <vt:lpstr>What is the mission?</vt:lpstr>
      <vt:lpstr>Risks</vt:lpstr>
      <vt:lpstr>Develop for Success</vt:lpstr>
      <vt:lpstr>Construct for Success</vt:lpstr>
      <vt:lpstr>Options</vt:lpstr>
      <vt:lpstr>PowerPoint Presentation</vt:lpstr>
      <vt:lpstr>Schedule</vt:lpstr>
      <vt:lpstr>Launch Phase</vt:lpstr>
      <vt:lpstr>Launch Phase</vt:lpstr>
      <vt:lpstr>Missions to Mars by 2031</vt:lpstr>
      <vt:lpstr>Site Selection: Cabeus Crater</vt:lpstr>
      <vt:lpstr>Site Selection: Where in Cabeus Crater?</vt:lpstr>
      <vt:lpstr>Site Selection: Rim Station</vt:lpstr>
      <vt:lpstr>Site Selection: Entire Asset Deployment</vt:lpstr>
      <vt:lpstr>Phase I: Power Station Deployment (2024)</vt:lpstr>
      <vt:lpstr>Phase II - Ice Location (2026)</vt:lpstr>
      <vt:lpstr>Phase III - Extraction (2027 &amp; 2028)</vt:lpstr>
      <vt:lpstr>Operations</vt:lpstr>
      <vt:lpstr>Operations: Transfer</vt:lpstr>
      <vt:lpstr>Architecture Pros</vt:lpstr>
      <vt:lpstr>Production | Operation Estimates</vt:lpstr>
      <vt:lpstr>Communications </vt:lpstr>
      <vt:lpstr>Lunar Resupply Shuttle (LRS)</vt:lpstr>
      <vt:lpstr>Cryogenic Propellant Storage </vt:lpstr>
      <vt:lpstr>Cryogenic Propellant Transfer in Space</vt:lpstr>
      <vt:lpstr>Fuel Resupply Orbit Tradeoffs</vt:lpstr>
      <vt:lpstr>LRS Baseline Trajectory</vt:lpstr>
      <vt:lpstr>EUS Baseline Trajectory</vt:lpstr>
      <vt:lpstr>Propellant Resupply Optimization</vt:lpstr>
      <vt:lpstr>Propellant Resupply Optimization</vt:lpstr>
      <vt:lpstr>Missions to the Outer Solar System</vt:lpstr>
      <vt:lpstr>Estimated Cost To Full Operation</vt:lpstr>
      <vt:lpstr>TMI Payload Cost</vt:lpstr>
      <vt:lpstr>Project Risk</vt:lpstr>
      <vt:lpstr>Public Outreach Strategy</vt:lpstr>
      <vt:lpstr>Public Outreach Ideas</vt:lpstr>
      <vt:lpstr>Public Outreach Ideas</vt:lpstr>
      <vt:lpstr>A leap for mankind:  LEEP as a platform for the future</vt:lpstr>
      <vt:lpstr>Fuel As A Service: The Next Space Industry</vt:lpstr>
      <vt:lpstr>Areas for Public-Private Cooperation</vt:lpstr>
      <vt:lpstr>PowerPoint Presentation</vt:lpstr>
      <vt:lpstr>Caltech Space Challenge 2017 Sponsors</vt:lpstr>
      <vt:lpstr>PowerPoint Presentation</vt:lpstr>
      <vt:lpstr>Cost</vt:lpstr>
      <vt:lpstr>PowerPoint Presentation</vt:lpstr>
      <vt:lpstr>PowerPoint Presentation</vt:lpstr>
      <vt:lpstr>Risk Management</vt:lpstr>
      <vt:lpstr>Technical Risk</vt:lpstr>
      <vt:lpstr>System Level Risk (1/9)</vt:lpstr>
      <vt:lpstr>System Level Risk (2/9)</vt:lpstr>
      <vt:lpstr>Technical Risk (3/9)</vt:lpstr>
      <vt:lpstr>Technical Risk (4/9)</vt:lpstr>
      <vt:lpstr>Technical Risk (5/9)</vt:lpstr>
      <vt:lpstr>Other Technical Risk (6/9)</vt:lpstr>
      <vt:lpstr>Other Technical Risk (7/9)</vt:lpstr>
      <vt:lpstr>Other Technical Risk (8/9)</vt:lpstr>
      <vt:lpstr>Other Technical Risk (9/9)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Lunar Extraction  for  Extraterrestrial Prospecting</dc:title>
  <cp:lastModifiedBy>Isabel Christina Torrón Valverde</cp:lastModifiedBy>
  <cp:revision>35</cp:revision>
  <dcterms:modified xsi:type="dcterms:W3CDTF">2017-04-08T20:58:40Z</dcterms:modified>
</cp:coreProperties>
</file>